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bookmarkIdSeed="2">
  <p:sldMasterIdLst>
    <p:sldMasterId id="2147484089" r:id="rId1"/>
  </p:sldMasterIdLst>
  <p:notesMasterIdLst>
    <p:notesMasterId r:id="rId18"/>
  </p:notesMasterIdLst>
  <p:handoutMasterIdLst>
    <p:handoutMasterId r:id="rId19"/>
  </p:handoutMasterIdLst>
  <p:sldIdLst>
    <p:sldId id="339" r:id="rId2"/>
    <p:sldId id="363" r:id="rId3"/>
    <p:sldId id="555" r:id="rId4"/>
    <p:sldId id="1160" r:id="rId5"/>
    <p:sldId id="462" r:id="rId6"/>
    <p:sldId id="481" r:id="rId7"/>
    <p:sldId id="545" r:id="rId8"/>
    <p:sldId id="1180" r:id="rId9"/>
    <p:sldId id="292" r:id="rId10"/>
    <p:sldId id="1175" r:id="rId11"/>
    <p:sldId id="301" r:id="rId12"/>
    <p:sldId id="476" r:id="rId13"/>
    <p:sldId id="537" r:id="rId14"/>
    <p:sldId id="497" r:id="rId15"/>
    <p:sldId id="1181" r:id="rId16"/>
    <p:sldId id="33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90A8"/>
    <a:srgbClr val="C9BA71"/>
    <a:srgbClr val="814358"/>
    <a:srgbClr val="3F6D80"/>
    <a:srgbClr val="BA5B46"/>
    <a:srgbClr val="8E86C2"/>
    <a:srgbClr val="B6D7A8"/>
    <a:srgbClr val="47AF4E"/>
    <a:srgbClr val="65C9F6"/>
    <a:srgbClr val="54A9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7"/>
    <p:restoredTop sz="86785" autoAdjust="0"/>
  </p:normalViewPr>
  <p:slideViewPr>
    <p:cSldViewPr snapToGrid="0" snapToObjects="1">
      <p:cViewPr varScale="1">
        <p:scale>
          <a:sx n="99" d="100"/>
          <a:sy n="99" d="100"/>
        </p:scale>
        <p:origin x="1044" y="78"/>
      </p:cViewPr>
      <p:guideLst/>
    </p:cSldViewPr>
  </p:slideViewPr>
  <p:notesTextViewPr>
    <p:cViewPr>
      <p:scale>
        <a:sx n="1" d="1"/>
        <a:sy n="1" d="1"/>
      </p:scale>
      <p:origin x="0" y="0"/>
    </p:cViewPr>
  </p:notesTextViewPr>
  <p:notesViewPr>
    <p:cSldViewPr snapToGrid="0" snapToObjects="1">
      <p:cViewPr varScale="1">
        <p:scale>
          <a:sx n="76" d="100"/>
          <a:sy n="76" d="100"/>
        </p:scale>
        <p:origin x="3504"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2E2678-72E1-7E46-B067-EDE22C07B80F}" type="datetimeFigureOut">
              <a:rPr lang="en-US" smtClean="0"/>
              <a:t>24/11/2019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B9862A-C43F-5C4D-A9D3-BAC1A38741CD}" type="slidenum">
              <a:rPr lang="en-US" smtClean="0"/>
              <a:t>‹#›</a:t>
            </a:fld>
            <a:endParaRPr lang="en-US"/>
          </a:p>
        </p:txBody>
      </p:sp>
    </p:spTree>
    <p:extLst>
      <p:ext uri="{BB962C8B-B14F-4D97-AF65-F5344CB8AC3E}">
        <p14:creationId xmlns:p14="http://schemas.microsoft.com/office/powerpoint/2010/main" val="5214083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ACDA76-1926-8744-9989-F41125C3BC00}" type="datetimeFigureOut">
              <a:rPr lang="en-US" smtClean="0"/>
              <a:t>21/11/2019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56C5B2-41DD-BF4F-9067-4283D7F96C1E}" type="slidenum">
              <a:rPr lang="en-US" smtClean="0"/>
              <a:t>‹#›</a:t>
            </a:fld>
            <a:endParaRPr lang="en-US"/>
          </a:p>
        </p:txBody>
      </p:sp>
    </p:spTree>
    <p:extLst>
      <p:ext uri="{BB962C8B-B14F-4D97-AF65-F5344CB8AC3E}">
        <p14:creationId xmlns:p14="http://schemas.microsoft.com/office/powerpoint/2010/main" val="2041312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56C5B2-41DD-BF4F-9067-4283D7F96C1E}" type="slidenum">
              <a:rPr lang="en-US" smtClean="0"/>
              <a:t>0</a:t>
            </a:fld>
            <a:endParaRPr lang="en-US"/>
          </a:p>
        </p:txBody>
      </p:sp>
    </p:spTree>
    <p:extLst>
      <p:ext uri="{BB962C8B-B14F-4D97-AF65-F5344CB8AC3E}">
        <p14:creationId xmlns:p14="http://schemas.microsoft.com/office/powerpoint/2010/main" val="1863073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At the global level, a</a:t>
            </a:r>
            <a:r>
              <a:rPr lang="en-US" sz="1200" kern="1200" dirty="0">
                <a:solidFill>
                  <a:schemeClr val="tx1"/>
                </a:solidFill>
                <a:effectLst/>
                <a:latin typeface="+mn-lt"/>
                <a:ea typeface="+mn-ea"/>
                <a:cs typeface="+mn-cs"/>
              </a:rPr>
              <a:t> partnership of ten leading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led to the development of a Policy Paper on National Urban Policies for Habitat 3, and formed an important input to the New Urban Agenda. Building on this, and to respond to the growing demand as well as and enhance cross-learning through partnerships, the global National Urban Policy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was set up as a joint initiative and partnership of UN-Habitat, OECD and Cities Alliance. Through this partnership, a Global report on NUP has been produced and three International Conferences on NUP (2015, 2017 and 2019) organized. Another important indicator of success is the recognition of the NUP as one of the SDGs indicators for Target 11a, reported annually since 2017, drawing from the NUP database developed by UN-Habitat.</a:t>
            </a:r>
          </a:p>
          <a:p>
            <a:r>
              <a:rPr lang="en-US" sz="1200" b="1" kern="1200" dirty="0">
                <a:solidFill>
                  <a:schemeClr val="tx1"/>
                </a:solidFill>
                <a:effectLst/>
                <a:latin typeface="+mn-lt"/>
                <a:ea typeface="+mn-ea"/>
                <a:cs typeface="+mn-cs"/>
              </a:rPr>
              <a:t>Three regional </a:t>
            </a:r>
            <a:r>
              <a:rPr lang="en-US" sz="1200" b="1" kern="1200" dirty="0" err="1">
                <a:solidFill>
                  <a:schemeClr val="tx1"/>
                </a:solidFill>
                <a:effectLst/>
                <a:latin typeface="+mn-lt"/>
                <a:ea typeface="+mn-ea"/>
                <a:cs typeface="+mn-cs"/>
              </a:rPr>
              <a:t>programmes</a:t>
            </a:r>
            <a:r>
              <a:rPr lang="en-US" sz="1200" b="1" kern="1200" dirty="0">
                <a:solidFill>
                  <a:schemeClr val="tx1"/>
                </a:solidFill>
                <a:effectLst/>
                <a:latin typeface="+mn-lt"/>
                <a:ea typeface="+mn-ea"/>
                <a:cs typeface="+mn-cs"/>
              </a:rPr>
              <a:t> on NUP</a:t>
            </a:r>
            <a:r>
              <a:rPr lang="en-US" sz="1200" kern="1200" dirty="0">
                <a:solidFill>
                  <a:schemeClr val="tx1"/>
                </a:solidFill>
                <a:effectLst/>
                <a:latin typeface="+mn-lt"/>
                <a:ea typeface="+mn-ea"/>
                <a:cs typeface="+mn-cs"/>
              </a:rPr>
              <a:t> focusing on specific regional priorities (climate change in Asia and the Pacific, urban-rural linkages in Africa, and economic development in Arab region), have also been developed.  </a:t>
            </a:r>
          </a:p>
          <a:p>
            <a:r>
              <a:rPr lang="en-US" sz="1200" b="1" kern="1200" dirty="0">
                <a:solidFill>
                  <a:schemeClr val="tx1"/>
                </a:solidFill>
                <a:effectLst/>
                <a:latin typeface="+mn-lt"/>
                <a:ea typeface="+mn-ea"/>
                <a:cs typeface="+mn-cs"/>
              </a:rPr>
              <a:t>At national level, 50 countries</a:t>
            </a:r>
            <a:r>
              <a:rPr lang="en-US" sz="1200" kern="1200" dirty="0">
                <a:solidFill>
                  <a:schemeClr val="tx1"/>
                </a:solidFill>
                <a:effectLst/>
                <a:latin typeface="+mn-lt"/>
                <a:ea typeface="+mn-ea"/>
                <a:cs typeface="+mn-cs"/>
              </a:rPr>
              <a:t> are now being supported by UN-Habitat, up from 4 at the beginning of 2014. Of these, at least 15 have directly provided funding to UN-Habitat to assist them developing their NUPs while other funding has been secured through the United Nations Development Account and development partners (e.g. Korea, Sweden, Spain), who received requests from countries and channeled them to UN-Habitat. </a:t>
            </a:r>
          </a:p>
          <a:p>
            <a:r>
              <a:rPr lang="en-US" sz="1200" b="1" kern="1200" dirty="0">
                <a:solidFill>
                  <a:schemeClr val="tx1"/>
                </a:solidFill>
                <a:effectLst/>
                <a:latin typeface="+mn-lt"/>
                <a:ea typeface="+mn-ea"/>
                <a:cs typeface="+mn-cs"/>
              </a:rPr>
              <a:t>A total of 10 sub-national government</a:t>
            </a:r>
            <a:r>
              <a:rPr lang="en-US" sz="1200" kern="1200" dirty="0">
                <a:solidFill>
                  <a:schemeClr val="tx1"/>
                </a:solidFill>
                <a:effectLst/>
                <a:latin typeface="+mn-lt"/>
                <a:ea typeface="+mn-ea"/>
                <a:cs typeface="+mn-cs"/>
              </a:rPr>
              <a:t>s have also requested and been supported by UN-Habitat to put in place adequate frameworks to guide their urbanization (e.g. in Mali, Palestine, Bolivia, Guinea, Papua New Guinea, Tuvalu, Kiribati, Samoa, Tonga and Vanuatu). </a:t>
            </a:r>
          </a:p>
          <a:p>
            <a:r>
              <a:rPr lang="en-US" sz="1200" kern="1200" dirty="0">
                <a:solidFill>
                  <a:schemeClr val="tx1"/>
                </a:solidFill>
                <a:effectLst/>
                <a:latin typeface="+mn-lt"/>
                <a:ea typeface="+mn-ea"/>
                <a:cs typeface="+mn-cs"/>
              </a:rPr>
              <a:t>Countries and sub-national governments supported by UN-Habitat in establishing their NUP frameworks are now identifying the transformative projects aligned with their Urban Policies (e.g. Malawi).</a:t>
            </a:r>
          </a:p>
          <a:p>
            <a:endParaRPr lang="en-GB" dirty="0"/>
          </a:p>
        </p:txBody>
      </p:sp>
      <p:sp>
        <p:nvSpPr>
          <p:cNvPr id="4" name="Slide Number Placeholder 3"/>
          <p:cNvSpPr>
            <a:spLocks noGrp="1"/>
          </p:cNvSpPr>
          <p:nvPr>
            <p:ph type="sldNum" sz="quarter" idx="10"/>
          </p:nvPr>
        </p:nvSpPr>
        <p:spPr/>
        <p:txBody>
          <a:bodyPr/>
          <a:lstStyle/>
          <a:p>
            <a:fld id="{D856C5B2-41DD-BF4F-9067-4283D7F96C1E}" type="slidenum">
              <a:rPr lang="en-US" smtClean="0"/>
              <a:t>12</a:t>
            </a:fld>
            <a:endParaRPr lang="en-US"/>
          </a:p>
        </p:txBody>
      </p:sp>
    </p:spTree>
    <p:extLst>
      <p:ext uri="{BB962C8B-B14F-4D97-AF65-F5344CB8AC3E}">
        <p14:creationId xmlns:p14="http://schemas.microsoft.com/office/powerpoint/2010/main" val="1148645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 “Socially Inclusive National Urban Policies Guide” (currently in-process). Expert Group Meeting on Socially Inclusive NUP has progressed hand-in-hand with influencing the Bolivian National Urban Policy Process towards an inclusive process, with the engagement of grass-roots organizations and civil society.</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Addressing climate change in National Urban Policy has led to the development of “A Policy guide for Low-Carbon and Climate-Resilient Urban development”, which has also been implemented in some countries e.g. Zanzibar. Zanzibar NUP stakeholders have been provided with guidance for addressing climate change challenges thought their National Urban Policy, for long term solutions.</a:t>
            </a:r>
            <a:endParaRPr lang="en-US" dirty="0"/>
          </a:p>
        </p:txBody>
      </p:sp>
      <p:sp>
        <p:nvSpPr>
          <p:cNvPr id="4" name="Slide Number Placeholder 3"/>
          <p:cNvSpPr>
            <a:spLocks noGrp="1"/>
          </p:cNvSpPr>
          <p:nvPr>
            <p:ph type="sldNum" sz="quarter" idx="10"/>
          </p:nvPr>
        </p:nvSpPr>
        <p:spPr/>
        <p:txBody>
          <a:bodyPr/>
          <a:lstStyle/>
          <a:p>
            <a:fld id="{D856C5B2-41DD-BF4F-9067-4283D7F96C1E}" type="slidenum">
              <a:rPr lang="en-US" smtClean="0"/>
              <a:t>13</a:t>
            </a:fld>
            <a:endParaRPr lang="en-US"/>
          </a:p>
        </p:txBody>
      </p:sp>
    </p:spTree>
    <p:extLst>
      <p:ext uri="{BB962C8B-B14F-4D97-AF65-F5344CB8AC3E}">
        <p14:creationId xmlns:p14="http://schemas.microsoft.com/office/powerpoint/2010/main" val="2498053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latin typeface="Calibri" charset="0"/>
              </a:rPr>
              <a:t>UPD is a central element of many of these global agendas – NUA for examples is peppered with references  to UPD, and SDG indicators also make very references to planning – but it presents both an opportunity and a challenge….  Opportunity – I know I’m preaching to the choir here when I say I said planning can help build inclusion, foster engagement, bring coherence, ensure impact at scale, </a:t>
            </a:r>
            <a:r>
              <a:rPr lang="en-US" dirty="0" err="1">
                <a:latin typeface="Calibri" charset="0"/>
              </a:rPr>
              <a:t>etc</a:t>
            </a:r>
            <a:r>
              <a:rPr lang="en-US" dirty="0">
                <a:latin typeface="Calibri" charset="0"/>
              </a:rPr>
              <a:t>…. But challenge…. </a:t>
            </a:r>
            <a:r>
              <a:rPr lang="en-US">
                <a:latin typeface="Calibri" charset="0"/>
              </a:rPr>
              <a:t>[next slide]</a:t>
            </a:r>
            <a:endParaRPr lang="en-US" dirty="0">
              <a:latin typeface="Calibri" charset="0"/>
            </a:endParaRPr>
          </a:p>
        </p:txBody>
      </p:sp>
      <p:sp>
        <p:nvSpPr>
          <p:cNvPr id="4" name="Slide Number Placeholder 3"/>
          <p:cNvSpPr>
            <a:spLocks noGrp="1"/>
          </p:cNvSpPr>
          <p:nvPr>
            <p:ph type="sldNum" sz="quarter" idx="10"/>
          </p:nvPr>
        </p:nvSpPr>
        <p:spPr/>
        <p:txBody>
          <a:bodyPr/>
          <a:lstStyle/>
          <a:p>
            <a:fld id="{D856C5B2-41DD-BF4F-9067-4283D7F96C1E}" type="slidenum">
              <a:rPr lang="en-US" smtClean="0"/>
              <a:t>14</a:t>
            </a:fld>
            <a:endParaRPr lang="en-US"/>
          </a:p>
        </p:txBody>
      </p:sp>
    </p:spTree>
    <p:extLst>
      <p:ext uri="{BB962C8B-B14F-4D97-AF65-F5344CB8AC3E}">
        <p14:creationId xmlns:p14="http://schemas.microsoft.com/office/powerpoint/2010/main" val="2968815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In Northern America, more than half of the population resided in cities with 500,000 inhabitants or more in 2018 and one in five people lived in a city of 5 million inhabitants or more.</a:t>
            </a:r>
          </a:p>
          <a:p>
            <a:pPr marL="228600" indent="-228600">
              <a:buAutoNum type="arabicPeriod"/>
            </a:pPr>
            <a:r>
              <a:rPr lang="en-US" dirty="0"/>
              <a:t>LAC is the region with the largest proportion of the total population concentrated in megacities in 2018. 14.2 per cent resided in the six cities with 10 million inhabitants or more. </a:t>
            </a:r>
          </a:p>
          <a:p>
            <a:pPr marL="228600" indent="-228600">
              <a:buAutoNum type="arabicPeriod"/>
            </a:pPr>
            <a:r>
              <a:rPr lang="en-US" dirty="0"/>
              <a:t>Between 2018 and 2030, the number of cities with 500,000 inhabitants or more is expected to grow by 57 per cent in Africa and by 23 per cent in Asia.</a:t>
            </a:r>
          </a:p>
        </p:txBody>
      </p:sp>
      <p:sp>
        <p:nvSpPr>
          <p:cNvPr id="4" name="Slide Number Placeholder 3"/>
          <p:cNvSpPr>
            <a:spLocks noGrp="1"/>
          </p:cNvSpPr>
          <p:nvPr>
            <p:ph type="sldNum" sz="quarter" idx="10"/>
          </p:nvPr>
        </p:nvSpPr>
        <p:spPr/>
        <p:txBody>
          <a:bodyPr/>
          <a:lstStyle/>
          <a:p>
            <a:fld id="{D856C5B2-41DD-BF4F-9067-4283D7F96C1E}" type="slidenum">
              <a:rPr lang="en-US" smtClean="0"/>
              <a:t>2</a:t>
            </a:fld>
            <a:endParaRPr lang="en-US"/>
          </a:p>
        </p:txBody>
      </p:sp>
    </p:spTree>
    <p:extLst>
      <p:ext uri="{BB962C8B-B14F-4D97-AF65-F5344CB8AC3E}">
        <p14:creationId xmlns:p14="http://schemas.microsoft.com/office/powerpoint/2010/main" val="3151971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D856C5B2-41DD-BF4F-9067-4283D7F96C1E}" type="slidenum">
              <a:rPr lang="en-US" smtClean="0"/>
              <a:t>3</a:t>
            </a:fld>
            <a:endParaRPr lang="en-US"/>
          </a:p>
        </p:txBody>
      </p:sp>
    </p:spTree>
    <p:extLst>
      <p:ext uri="{BB962C8B-B14F-4D97-AF65-F5344CB8AC3E}">
        <p14:creationId xmlns:p14="http://schemas.microsoft.com/office/powerpoint/2010/main" val="1105584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56C5B2-41DD-BF4F-9067-4283D7F96C1E}" type="slidenum">
              <a:rPr lang="en-US" smtClean="0"/>
              <a:t>4</a:t>
            </a:fld>
            <a:endParaRPr lang="en-US"/>
          </a:p>
        </p:txBody>
      </p:sp>
    </p:spTree>
    <p:extLst>
      <p:ext uri="{BB962C8B-B14F-4D97-AF65-F5344CB8AC3E}">
        <p14:creationId xmlns:p14="http://schemas.microsoft.com/office/powerpoint/2010/main" val="471480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US" sz="1200" dirty="0">
                <a:solidFill>
                  <a:schemeClr val="tx1"/>
                </a:solidFill>
                <a:latin typeface="Arial" panose="020B0604020202020204" pitchFamily="34" charset="0"/>
                <a:cs typeface="Arial" panose="020B0604020202020204" pitchFamily="34" charset="0"/>
              </a:rPr>
              <a:t>The </a:t>
            </a:r>
            <a:r>
              <a:rPr lang="en-US" sz="1200" b="0" dirty="0">
                <a:solidFill>
                  <a:schemeClr val="tx1"/>
                </a:solidFill>
                <a:latin typeface="Arial" panose="020B0604020202020204" pitchFamily="34" charset="0"/>
                <a:cs typeface="Arial" panose="020B0604020202020204" pitchFamily="34" charset="0"/>
              </a:rPr>
              <a:t>Guidelines are a </a:t>
            </a:r>
            <a:r>
              <a:rPr lang="en-US" sz="1200" b="1" dirty="0">
                <a:solidFill>
                  <a:schemeClr val="tx1"/>
                </a:solidFill>
                <a:latin typeface="Arial" panose="020B0604020202020204" pitchFamily="34" charset="0"/>
                <a:cs typeface="Arial" panose="020B0604020202020204" pitchFamily="34" charset="0"/>
              </a:rPr>
              <a:t>global reference framework </a:t>
            </a:r>
            <a:r>
              <a:rPr lang="en-US" sz="1200" dirty="0">
                <a:solidFill>
                  <a:schemeClr val="tx1"/>
                </a:solidFill>
                <a:latin typeface="Arial" panose="020B0604020202020204" pitchFamily="34" charset="0"/>
                <a:cs typeface="Arial" panose="020B0604020202020204" pitchFamily="34" charset="0"/>
              </a:rPr>
              <a:t>for planning to achieve </a:t>
            </a:r>
            <a:r>
              <a:rPr lang="en-US" sz="1200" b="1" dirty="0">
                <a:solidFill>
                  <a:srgbClr val="00A1B1"/>
                </a:solidFill>
                <a:latin typeface="Arial" panose="020B0604020202020204" pitchFamily="34" charset="0"/>
                <a:cs typeface="Arial" panose="020B0604020202020204" pitchFamily="34" charset="0"/>
              </a:rPr>
              <a:t>compact</a:t>
            </a:r>
            <a:r>
              <a:rPr lang="en-US" sz="1200" dirty="0">
                <a:solidFill>
                  <a:srgbClr val="00A1B1"/>
                </a:solidFill>
                <a:latin typeface="Arial" panose="020B0604020202020204" pitchFamily="34" charset="0"/>
                <a:cs typeface="Arial" panose="020B0604020202020204" pitchFamily="34" charset="0"/>
              </a:rPr>
              <a:t>, </a:t>
            </a:r>
            <a:r>
              <a:rPr lang="en-US" sz="1200" b="1" dirty="0">
                <a:solidFill>
                  <a:srgbClr val="00A1B1"/>
                </a:solidFill>
                <a:latin typeface="Arial" panose="020B0604020202020204" pitchFamily="34" charset="0"/>
                <a:cs typeface="Arial" panose="020B0604020202020204" pitchFamily="34" charset="0"/>
              </a:rPr>
              <a:t>socially inclusive</a:t>
            </a:r>
            <a:r>
              <a:rPr lang="en-US" sz="1200" dirty="0">
                <a:solidFill>
                  <a:srgbClr val="00A1B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institutionally</a:t>
            </a:r>
            <a:r>
              <a:rPr lang="en-US" sz="1200" dirty="0">
                <a:solidFill>
                  <a:srgbClr val="00A1B1"/>
                </a:solidFill>
                <a:latin typeface="Arial" panose="020B0604020202020204" pitchFamily="34" charset="0"/>
                <a:cs typeface="Arial" panose="020B0604020202020204" pitchFamily="34" charset="0"/>
              </a:rPr>
              <a:t> </a:t>
            </a:r>
            <a:r>
              <a:rPr lang="en-US" sz="1200" b="1" dirty="0">
                <a:solidFill>
                  <a:srgbClr val="00A1B1"/>
                </a:solidFill>
                <a:latin typeface="Arial" panose="020B0604020202020204" pitchFamily="34" charset="0"/>
                <a:cs typeface="Arial" panose="020B0604020202020204" pitchFamily="34" charset="0"/>
              </a:rPr>
              <a:t>integrated</a:t>
            </a:r>
            <a:r>
              <a:rPr lang="en-US" sz="1200" dirty="0">
                <a:solidFill>
                  <a:srgbClr val="00A1B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better</a:t>
            </a:r>
            <a:r>
              <a:rPr lang="en-US" sz="1200" dirty="0">
                <a:solidFill>
                  <a:srgbClr val="00A1B1"/>
                </a:solidFill>
                <a:latin typeface="Arial" panose="020B0604020202020204" pitchFamily="34" charset="0"/>
                <a:cs typeface="Arial" panose="020B0604020202020204" pitchFamily="34" charset="0"/>
              </a:rPr>
              <a:t> </a:t>
            </a:r>
            <a:r>
              <a:rPr lang="en-US" sz="1200" b="1" dirty="0">
                <a:solidFill>
                  <a:srgbClr val="00A1B1"/>
                </a:solidFill>
                <a:latin typeface="Arial" panose="020B0604020202020204" pitchFamily="34" charset="0"/>
                <a:cs typeface="Arial" panose="020B0604020202020204" pitchFamily="34" charset="0"/>
              </a:rPr>
              <a:t>connected</a:t>
            </a:r>
            <a:r>
              <a:rPr lang="en-US" sz="1200" dirty="0">
                <a:solidFill>
                  <a:srgbClr val="00A1B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and more </a:t>
            </a:r>
            <a:r>
              <a:rPr lang="en-US" sz="1200" b="1" dirty="0">
                <a:solidFill>
                  <a:srgbClr val="00A1B1"/>
                </a:solidFill>
                <a:latin typeface="Arial" panose="020B0604020202020204" pitchFamily="34" charset="0"/>
                <a:cs typeface="Arial" panose="020B0604020202020204" pitchFamily="34" charset="0"/>
              </a:rPr>
              <a:t>resilien</a:t>
            </a:r>
            <a:r>
              <a:rPr lang="en-US" sz="1200" dirty="0">
                <a:solidFill>
                  <a:srgbClr val="00A1B1"/>
                </a:solidFill>
                <a:latin typeface="Arial" panose="020B0604020202020204" pitchFamily="34" charset="0"/>
                <a:cs typeface="Arial" panose="020B0604020202020204" pitchFamily="34" charset="0"/>
              </a:rPr>
              <a:t>t human</a:t>
            </a:r>
            <a:r>
              <a:rPr lang="en-US" sz="1200" baseline="0" dirty="0">
                <a:solidFill>
                  <a:srgbClr val="00A1B1"/>
                </a:solidFill>
                <a:latin typeface="Arial" panose="020B0604020202020204" pitchFamily="34" charset="0"/>
                <a:cs typeface="Arial" panose="020B0604020202020204" pitchFamily="34" charset="0"/>
              </a:rPr>
              <a:t> settlements</a:t>
            </a:r>
            <a:endParaRPr lang="en-US" sz="1200" dirty="0">
              <a:solidFill>
                <a:srgbClr val="00A1B1"/>
              </a:solidFill>
              <a:latin typeface="Arial" panose="020B0604020202020204" pitchFamily="34" charset="0"/>
              <a:cs typeface="Arial" panose="020B0604020202020204" pitchFamily="34" charset="0"/>
            </a:endParaRPr>
          </a:p>
          <a:p>
            <a:pPr marL="228600" lvl="0" indent="-228600">
              <a:buFont typeface="+mj-lt"/>
              <a:buAutoNum type="arabicPeriod"/>
            </a:pPr>
            <a:r>
              <a:rPr lang="en-US" sz="1200" dirty="0">
                <a:solidFill>
                  <a:schemeClr val="tx1"/>
                </a:solidFill>
                <a:latin typeface="Arial" panose="020B0604020202020204" pitchFamily="34" charset="0"/>
                <a:cs typeface="Arial" panose="020B0604020202020204" pitchFamily="34" charset="0"/>
              </a:rPr>
              <a:t>A </a:t>
            </a:r>
            <a:r>
              <a:rPr lang="en-US" sz="1200" b="1" dirty="0">
                <a:solidFill>
                  <a:srgbClr val="00A1B1"/>
                </a:solidFill>
                <a:latin typeface="Arial" panose="020B0604020202020204" pitchFamily="34" charset="0"/>
                <a:cs typeface="Arial" panose="020B0604020202020204" pitchFamily="34" charset="0"/>
              </a:rPr>
              <a:t>multi-level</a:t>
            </a:r>
            <a:r>
              <a:rPr lang="en-US" sz="1200" dirty="0">
                <a:solidFill>
                  <a:srgbClr val="00A1B1"/>
                </a:solidFill>
                <a:latin typeface="Arial" panose="020B0604020202020204" pitchFamily="34" charset="0"/>
                <a:cs typeface="Arial" panose="020B0604020202020204" pitchFamily="34" charset="0"/>
              </a:rPr>
              <a:t>, </a:t>
            </a:r>
            <a:r>
              <a:rPr lang="en-US" sz="1200" b="1" dirty="0">
                <a:solidFill>
                  <a:srgbClr val="00A1B1"/>
                </a:solidFill>
                <a:latin typeface="Arial" panose="020B0604020202020204" pitchFamily="34" charset="0"/>
                <a:cs typeface="Arial" panose="020B0604020202020204" pitchFamily="34" charset="0"/>
              </a:rPr>
              <a:t>multi-sector</a:t>
            </a:r>
            <a:r>
              <a:rPr lang="en-US" sz="1200" dirty="0">
                <a:solidFill>
                  <a:srgbClr val="00A1B1"/>
                </a:solidFill>
                <a:latin typeface="Arial" panose="020B0604020202020204" pitchFamily="34" charset="0"/>
                <a:cs typeface="Arial" panose="020B0604020202020204" pitchFamily="34" charset="0"/>
              </a:rPr>
              <a:t>, and </a:t>
            </a:r>
            <a:r>
              <a:rPr lang="en-US" sz="1200" b="1" dirty="0">
                <a:solidFill>
                  <a:srgbClr val="00A1B1"/>
                </a:solidFill>
                <a:latin typeface="Arial" panose="020B0604020202020204" pitchFamily="34" charset="0"/>
                <a:cs typeface="Arial" panose="020B0604020202020204" pitchFamily="34" charset="0"/>
              </a:rPr>
              <a:t>multi-stakeholder</a:t>
            </a:r>
            <a:r>
              <a:rPr lang="en-US" sz="1200" dirty="0">
                <a:solidFill>
                  <a:srgbClr val="00A1B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approach to </a:t>
            </a:r>
            <a:r>
              <a:rPr lang="en-US" sz="1200" b="1" dirty="0">
                <a:solidFill>
                  <a:schemeClr val="tx1"/>
                </a:solidFill>
                <a:latin typeface="Arial" panose="020B0604020202020204" pitchFamily="34" charset="0"/>
                <a:cs typeface="Arial" panose="020B0604020202020204" pitchFamily="34" charset="0"/>
              </a:rPr>
              <a:t>spatial planning</a:t>
            </a:r>
          </a:p>
          <a:p>
            <a:pPr marL="228600" lvl="0" indent="-228600">
              <a:buFont typeface="+mj-lt"/>
              <a:buAutoNum type="arabicPeriod"/>
            </a:pPr>
            <a:r>
              <a:rPr lang="en-US" sz="1200" b="1" kern="1200" dirty="0">
                <a:solidFill>
                  <a:schemeClr val="tx1"/>
                </a:solidFill>
                <a:effectLst/>
                <a:latin typeface="+mn-lt"/>
                <a:ea typeface="+mn-ea"/>
                <a:cs typeface="+mn-cs"/>
              </a:rPr>
              <a:t>Revival of confidence </a:t>
            </a:r>
            <a:r>
              <a:rPr lang="en-US" sz="1200" kern="1200" dirty="0">
                <a:solidFill>
                  <a:schemeClr val="tx1"/>
                </a:solidFill>
                <a:effectLst/>
                <a:latin typeface="+mn-lt"/>
                <a:ea typeface="+mn-ea"/>
                <a:cs typeface="+mn-cs"/>
              </a:rPr>
              <a:t>in the essential role of urban planning and design in shaping sustainable development </a:t>
            </a:r>
          </a:p>
          <a:p>
            <a:pPr marL="0" lvl="0" indent="0">
              <a:buFont typeface="+mj-lt"/>
              <a:buNone/>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56C5B2-41DD-BF4F-9067-4283D7F96C1E}" type="slidenum">
              <a:rPr lang="en-US" smtClean="0"/>
              <a:t>5</a:t>
            </a:fld>
            <a:endParaRPr lang="en-US"/>
          </a:p>
        </p:txBody>
      </p:sp>
    </p:spTree>
    <p:extLst>
      <p:ext uri="{BB962C8B-B14F-4D97-AF65-F5344CB8AC3E}">
        <p14:creationId xmlns:p14="http://schemas.microsoft.com/office/powerpoint/2010/main" val="182916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856C5B2-41DD-BF4F-9067-4283D7F96C1E}" type="slidenum">
              <a:rPr lang="en-US" smtClean="0"/>
              <a:t>7</a:t>
            </a:fld>
            <a:endParaRPr lang="en-US"/>
          </a:p>
        </p:txBody>
      </p:sp>
    </p:spTree>
    <p:extLst>
      <p:ext uri="{BB962C8B-B14F-4D97-AF65-F5344CB8AC3E}">
        <p14:creationId xmlns:p14="http://schemas.microsoft.com/office/powerpoint/2010/main" val="1455687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D856C5B2-41DD-BF4F-9067-4283D7F96C1E}" type="slidenum">
              <a:rPr lang="en-US" smtClean="0"/>
              <a:t>8</a:t>
            </a:fld>
            <a:endParaRPr lang="en-US"/>
          </a:p>
        </p:txBody>
      </p:sp>
    </p:spTree>
    <p:extLst>
      <p:ext uri="{BB962C8B-B14F-4D97-AF65-F5344CB8AC3E}">
        <p14:creationId xmlns:p14="http://schemas.microsoft.com/office/powerpoint/2010/main" val="2119537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rPr>
              <a:t>HIGHLIGHT</a:t>
            </a:r>
            <a:endParaRPr lang="en-GB" sz="1100" dirty="0">
              <a:latin typeface="+mn-lt"/>
            </a:endParaRPr>
          </a:p>
          <a:p>
            <a:pPr marL="457200" indent="-457200">
              <a:buFont typeface="Arial" panose="020B0604020202020204" pitchFamily="34" charset="0"/>
              <a:buChar char="•"/>
            </a:pPr>
            <a:r>
              <a:rPr lang="en-US" sz="1100" dirty="0">
                <a:latin typeface="+mn-lt"/>
              </a:rPr>
              <a:t>A shared vision</a:t>
            </a:r>
          </a:p>
          <a:p>
            <a:pPr marL="457200" indent="-457200">
              <a:buFont typeface="Arial" panose="020B0604020202020204" pitchFamily="34" charset="0"/>
              <a:buChar char="•"/>
            </a:pPr>
            <a:r>
              <a:rPr lang="en-US" sz="1100" dirty="0">
                <a:latin typeface="+mn-lt"/>
              </a:rPr>
              <a:t>Three Transformative Commitments</a:t>
            </a:r>
          </a:p>
          <a:p>
            <a:pPr marL="742950" lvl="1" indent="-285750">
              <a:buFont typeface="Arial" panose="020B0604020202020204" pitchFamily="34" charset="0"/>
              <a:buChar char="•"/>
            </a:pPr>
            <a:r>
              <a:rPr lang="en-US" sz="1100" i="1" dirty="0">
                <a:latin typeface="+mn-lt"/>
              </a:rPr>
              <a:t>Sustainable Urban Development for Social Inclusion and Ending Poverty</a:t>
            </a:r>
          </a:p>
          <a:p>
            <a:pPr marL="742950" lvl="1" indent="-285750">
              <a:buFont typeface="Arial" panose="020B0604020202020204" pitchFamily="34" charset="0"/>
              <a:buChar char="•"/>
            </a:pPr>
            <a:r>
              <a:rPr lang="en-US" sz="1100" i="1" dirty="0">
                <a:latin typeface="+mn-lt"/>
              </a:rPr>
              <a:t>Sustainable and inclusive urban prosperity and opportunities for all</a:t>
            </a:r>
          </a:p>
          <a:p>
            <a:pPr marL="742950" lvl="1" indent="-285750">
              <a:buFont typeface="Arial" panose="020B0604020202020204" pitchFamily="34" charset="0"/>
              <a:buChar char="•"/>
            </a:pPr>
            <a:r>
              <a:rPr lang="en-US" sz="1100" i="1" dirty="0">
                <a:latin typeface="+mn-lt"/>
              </a:rPr>
              <a:t>Environmentally resilient and sustainable urban development</a:t>
            </a:r>
          </a:p>
          <a:p>
            <a:pPr marL="457200" indent="-457200">
              <a:buFont typeface="Arial" panose="020B0604020202020204" pitchFamily="34" charset="0"/>
              <a:buChar char="•"/>
            </a:pPr>
            <a:r>
              <a:rPr lang="en-US" sz="1100" dirty="0">
                <a:latin typeface="+mn-lt"/>
              </a:rPr>
              <a:t>Three elements of effective implementation</a:t>
            </a:r>
          </a:p>
          <a:p>
            <a:pPr marL="742950" lvl="1" indent="-285750">
              <a:buFont typeface="Arial" panose="020B0604020202020204" pitchFamily="34" charset="0"/>
              <a:buChar char="•"/>
            </a:pPr>
            <a:r>
              <a:rPr lang="en-US" sz="1100" i="1" dirty="0">
                <a:latin typeface="+mn-lt"/>
              </a:rPr>
              <a:t>Building the urban governance structure</a:t>
            </a:r>
          </a:p>
          <a:p>
            <a:pPr marL="742950" lvl="1" indent="-285750">
              <a:buFont typeface="Arial" panose="020B0604020202020204" pitchFamily="34" charset="0"/>
              <a:buChar char="•"/>
            </a:pPr>
            <a:r>
              <a:rPr lang="en-US" sz="1100" i="1" dirty="0">
                <a:latin typeface="+mn-lt"/>
              </a:rPr>
              <a:t>Planning and managing urban spatial development</a:t>
            </a:r>
          </a:p>
          <a:p>
            <a:pPr marL="742950" lvl="1" indent="-285750">
              <a:buFont typeface="Arial" panose="020B0604020202020204" pitchFamily="34" charset="0"/>
              <a:buChar char="•"/>
            </a:pPr>
            <a:r>
              <a:rPr lang="en-US" sz="1100" i="1" dirty="0">
                <a:latin typeface="+mn-lt"/>
              </a:rPr>
              <a:t>Means of implementation</a:t>
            </a:r>
          </a:p>
          <a:p>
            <a:pPr marL="457200" indent="-457200">
              <a:buFont typeface="Arial" panose="020B0604020202020204" pitchFamily="34" charset="0"/>
              <a:buChar char="•"/>
            </a:pPr>
            <a:r>
              <a:rPr lang="en-US" sz="1100" dirty="0">
                <a:latin typeface="+mn-lt"/>
              </a:rPr>
              <a:t>Follow up and Review </a:t>
            </a:r>
          </a:p>
          <a:p>
            <a:r>
              <a:rPr lang="en-US" sz="1100" dirty="0">
                <a:solidFill>
                  <a:srgbClr val="00A1B1"/>
                </a:solidFill>
                <a:latin typeface="Arial" panose="020B0604020202020204" pitchFamily="34" charset="0"/>
                <a:ea typeface="MS PGothic" pitchFamily="34" charset="-128"/>
                <a:cs typeface="Arial" panose="020B0604020202020204" pitchFamily="34" charset="0"/>
              </a:rPr>
              <a:t>An </a:t>
            </a:r>
            <a:r>
              <a:rPr lang="en-US" sz="1100" b="1" dirty="0">
                <a:solidFill>
                  <a:srgbClr val="00A1B1"/>
                </a:solidFill>
                <a:latin typeface="Arial" panose="020B0604020202020204" pitchFamily="34" charset="0"/>
                <a:ea typeface="MS PGothic" pitchFamily="34" charset="-128"/>
                <a:cs typeface="Arial" panose="020B0604020202020204" pitchFamily="34" charset="0"/>
              </a:rPr>
              <a:t>urbanization action blueprint </a:t>
            </a:r>
            <a:r>
              <a:rPr lang="en-US" sz="1100" dirty="0">
                <a:solidFill>
                  <a:srgbClr val="00A1B1"/>
                </a:solidFill>
                <a:latin typeface="Arial" panose="020B0604020202020204" pitchFamily="34" charset="0"/>
                <a:ea typeface="MS PGothic" pitchFamily="34" charset="-128"/>
                <a:cs typeface="Arial" panose="020B0604020202020204" pitchFamily="34" charset="0"/>
              </a:rPr>
              <a:t>for UN-Habitat and </a:t>
            </a:r>
            <a:r>
              <a:rPr lang="en-US" sz="1100" b="1" dirty="0">
                <a:solidFill>
                  <a:srgbClr val="00A1B1"/>
                </a:solidFill>
                <a:latin typeface="Arial" panose="020B0604020202020204" pitchFamily="34" charset="0"/>
                <a:ea typeface="MS PGothic" pitchFamily="34" charset="-128"/>
                <a:cs typeface="Arial" panose="020B0604020202020204" pitchFamily="34" charset="0"/>
              </a:rPr>
              <a:t>partners in support of the 2030 Agenda on Sustainable Development</a:t>
            </a:r>
            <a:r>
              <a:rPr lang="en-US" sz="1100" dirty="0">
                <a:solidFill>
                  <a:srgbClr val="00A1B1"/>
                </a:solidFill>
                <a:latin typeface="Arial" panose="020B0604020202020204" pitchFamily="34" charset="0"/>
                <a:ea typeface="MS PGothic" pitchFamily="34" charset="-128"/>
                <a:cs typeface="Arial" panose="020B0604020202020204" pitchFamily="34" charset="0"/>
              </a:rPr>
              <a:t>; especially SDG 11 - making cities </a:t>
            </a:r>
            <a:r>
              <a:rPr lang="en-US" sz="1100" b="1" dirty="0">
                <a:solidFill>
                  <a:srgbClr val="00A1B1"/>
                </a:solidFill>
                <a:latin typeface="Arial" panose="020B0604020202020204" pitchFamily="34" charset="0"/>
                <a:ea typeface="MS PGothic" pitchFamily="34" charset="-128"/>
                <a:cs typeface="Arial" panose="020B0604020202020204" pitchFamily="34" charset="0"/>
              </a:rPr>
              <a:t>inclusive, safe, resilient </a:t>
            </a:r>
            <a:r>
              <a:rPr lang="en-US" sz="1100" dirty="0">
                <a:solidFill>
                  <a:srgbClr val="00A1B1"/>
                </a:solidFill>
                <a:latin typeface="Arial" panose="020B0604020202020204" pitchFamily="34" charset="0"/>
                <a:ea typeface="MS PGothic" pitchFamily="34" charset="-128"/>
                <a:cs typeface="Arial" panose="020B0604020202020204" pitchFamily="34" charset="0"/>
              </a:rPr>
              <a:t>and </a:t>
            </a:r>
            <a:r>
              <a:rPr lang="en-US" sz="1100" b="1" dirty="0">
                <a:solidFill>
                  <a:srgbClr val="00A1B1"/>
                </a:solidFill>
                <a:latin typeface="Arial" panose="020B0604020202020204" pitchFamily="34" charset="0"/>
                <a:ea typeface="MS PGothic" pitchFamily="34" charset="-128"/>
                <a:cs typeface="Arial" panose="020B0604020202020204" pitchFamily="34" charset="0"/>
              </a:rPr>
              <a:t>sustainable</a:t>
            </a:r>
            <a:r>
              <a:rPr lang="en-US" sz="1100" dirty="0">
                <a:solidFill>
                  <a:srgbClr val="00A1B1"/>
                </a:solidFill>
                <a:latin typeface="Arial" panose="020B0604020202020204" pitchFamily="34" charset="0"/>
                <a:ea typeface="MS PGothic" pitchFamily="34" charset="-128"/>
                <a:cs typeface="Arial" panose="020B0604020202020204" pitchFamily="34" charset="0"/>
              </a:rPr>
              <a:t>…….. </a:t>
            </a:r>
          </a:p>
          <a:p>
            <a:r>
              <a:rPr lang="en-US" sz="1100" b="1" dirty="0">
                <a:solidFill>
                  <a:srgbClr val="00A1B1"/>
                </a:solidFill>
                <a:latin typeface="Arial" panose="020B0604020202020204" pitchFamily="34" charset="0"/>
                <a:ea typeface="MS PGothic" pitchFamily="34" charset="-128"/>
                <a:cs typeface="Arial" panose="020B0604020202020204" pitchFamily="34" charset="0"/>
              </a:rPr>
              <a:t>Guiding Urbanization </a:t>
            </a:r>
            <a:r>
              <a:rPr lang="en-US" sz="1100" dirty="0">
                <a:solidFill>
                  <a:srgbClr val="00A1B1"/>
                </a:solidFill>
                <a:latin typeface="Arial" panose="020B0604020202020204" pitchFamily="34" charset="0"/>
                <a:ea typeface="MS PGothic" pitchFamily="34" charset="-128"/>
                <a:cs typeface="Arial" panose="020B0604020202020204" pitchFamily="34" charset="0"/>
              </a:rPr>
              <a:t>for the Next 20 Years; Recognizes and integrates IGUTP</a:t>
            </a:r>
          </a:p>
          <a:p>
            <a:r>
              <a:rPr lang="en-GB" sz="1100" dirty="0">
                <a:solidFill>
                  <a:srgbClr val="00A1B1"/>
                </a:solidFill>
                <a:latin typeface="Arial" panose="020B0604020202020204" pitchFamily="34" charset="0"/>
                <a:ea typeface="MS PGothic" pitchFamily="34" charset="-128"/>
                <a:cs typeface="Arial" panose="020B0604020202020204" pitchFamily="34" charset="0"/>
              </a:rPr>
              <a:t>UN </a:t>
            </a:r>
            <a:r>
              <a:rPr lang="mr-IN" sz="1100" dirty="0">
                <a:solidFill>
                  <a:srgbClr val="00A1B1"/>
                </a:solidFill>
                <a:latin typeface="Arial" panose="020B0604020202020204" pitchFamily="34" charset="0"/>
                <a:ea typeface="MS PGothic" pitchFamily="34" charset="-128"/>
              </a:rPr>
              <a:t>–</a:t>
            </a:r>
            <a:r>
              <a:rPr lang="en-GB" sz="1100" dirty="0">
                <a:solidFill>
                  <a:srgbClr val="00A1B1"/>
                </a:solidFill>
                <a:latin typeface="Arial" panose="020B0604020202020204" pitchFamily="34" charset="0"/>
                <a:ea typeface="MS PGothic" pitchFamily="34" charset="-128"/>
                <a:cs typeface="Arial" panose="020B0604020202020204" pitchFamily="34" charset="0"/>
              </a:rPr>
              <a:t>Habitat Steers Implementation of NUA through </a:t>
            </a:r>
            <a:r>
              <a:rPr lang="en-GB" sz="1100" b="1" dirty="0">
                <a:solidFill>
                  <a:srgbClr val="00A1B1"/>
                </a:solidFill>
                <a:latin typeface="Arial" panose="020B0604020202020204" pitchFamily="34" charset="0"/>
                <a:ea typeface="MS PGothic" pitchFamily="34" charset="-128"/>
                <a:cs typeface="Arial" panose="020B0604020202020204" pitchFamily="34" charset="0"/>
              </a:rPr>
              <a:t>Normative</a:t>
            </a:r>
            <a:r>
              <a:rPr lang="en-GB" sz="1100" dirty="0">
                <a:solidFill>
                  <a:srgbClr val="00A1B1"/>
                </a:solidFill>
                <a:latin typeface="Arial" panose="020B0604020202020204" pitchFamily="34" charset="0"/>
                <a:ea typeface="MS PGothic" pitchFamily="34" charset="-128"/>
                <a:cs typeface="Arial" panose="020B0604020202020204" pitchFamily="34" charset="0"/>
              </a:rPr>
              <a:t> &amp; </a:t>
            </a:r>
            <a:r>
              <a:rPr lang="en-GB" sz="1100" b="1" dirty="0">
                <a:solidFill>
                  <a:srgbClr val="00A1B1"/>
                </a:solidFill>
                <a:latin typeface="Arial" panose="020B0604020202020204" pitchFamily="34" charset="0"/>
                <a:ea typeface="MS PGothic" pitchFamily="34" charset="-128"/>
                <a:cs typeface="Arial" panose="020B0604020202020204" pitchFamily="34" charset="0"/>
              </a:rPr>
              <a:t>Operational activities</a:t>
            </a:r>
          </a:p>
          <a:p>
            <a:pPr marL="0" indent="0">
              <a:buFont typeface="Arial" panose="020B0604020202020204" pitchFamily="34" charset="0"/>
              <a:buNone/>
            </a:pPr>
            <a:endParaRPr lang="en-US" sz="1100" dirty="0">
              <a:latin typeface="+mn-lt"/>
            </a:endParaRPr>
          </a:p>
        </p:txBody>
      </p:sp>
      <p:sp>
        <p:nvSpPr>
          <p:cNvPr id="4" name="Slide Number Placeholder 3"/>
          <p:cNvSpPr>
            <a:spLocks noGrp="1"/>
          </p:cNvSpPr>
          <p:nvPr>
            <p:ph type="sldNum" sz="quarter" idx="10"/>
          </p:nvPr>
        </p:nvSpPr>
        <p:spPr/>
        <p:txBody>
          <a:bodyPr/>
          <a:lstStyle/>
          <a:p>
            <a:fld id="{D856C5B2-41DD-BF4F-9067-4283D7F96C1E}" type="slidenum">
              <a:rPr lang="en-US" smtClean="0"/>
              <a:t>9</a:t>
            </a:fld>
            <a:endParaRPr lang="en-US"/>
          </a:p>
        </p:txBody>
      </p:sp>
    </p:spTree>
    <p:extLst>
      <p:ext uri="{BB962C8B-B14F-4D97-AF65-F5344CB8AC3E}">
        <p14:creationId xmlns:p14="http://schemas.microsoft.com/office/powerpoint/2010/main" val="1200207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latin typeface="Calibri" charset="0"/>
              </a:rPr>
              <a:t>UPD is a central element of many of these global agendas – NUA for examples is peppered with references  to UPD, and SDG indicators also make very references to planning – but it presents both an opportunity and a challenge….  Opportunity – I know I’m preaching to the choir here when I say I said planning can help build inclusion, foster engagement, bring coherence, ensure impact at scale, </a:t>
            </a:r>
            <a:r>
              <a:rPr lang="en-US" dirty="0" err="1">
                <a:latin typeface="Calibri" charset="0"/>
              </a:rPr>
              <a:t>etc</a:t>
            </a:r>
            <a:r>
              <a:rPr lang="en-US" dirty="0">
                <a:latin typeface="Calibri" charset="0"/>
              </a:rPr>
              <a:t>…. But challenge…. </a:t>
            </a:r>
            <a:r>
              <a:rPr lang="en-US">
                <a:latin typeface="Calibri" charset="0"/>
              </a:rPr>
              <a:t>[next slide]</a:t>
            </a:r>
            <a:endParaRPr lang="en-US" dirty="0">
              <a:latin typeface="Calibri" charset="0"/>
            </a:endParaRPr>
          </a:p>
        </p:txBody>
      </p:sp>
      <p:sp>
        <p:nvSpPr>
          <p:cNvPr id="4" name="Slide Number Placeholder 3"/>
          <p:cNvSpPr>
            <a:spLocks noGrp="1"/>
          </p:cNvSpPr>
          <p:nvPr>
            <p:ph type="sldNum" sz="quarter" idx="10"/>
          </p:nvPr>
        </p:nvSpPr>
        <p:spPr/>
        <p:txBody>
          <a:bodyPr/>
          <a:lstStyle/>
          <a:p>
            <a:fld id="{D856C5B2-41DD-BF4F-9067-4283D7F96C1E}" type="slidenum">
              <a:rPr lang="en-US" smtClean="0"/>
              <a:t>10</a:t>
            </a:fld>
            <a:endParaRPr lang="en-US"/>
          </a:p>
        </p:txBody>
      </p:sp>
    </p:spTree>
    <p:extLst>
      <p:ext uri="{BB962C8B-B14F-4D97-AF65-F5344CB8AC3E}">
        <p14:creationId xmlns:p14="http://schemas.microsoft.com/office/powerpoint/2010/main" val="5699733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12192000" cy="4572000"/>
          </a:xfrm>
        </p:spPr>
        <p:txBody>
          <a:bodyPr/>
          <a:lstStyle>
            <a:lvl1pPr>
              <a:defRPr baseline="0"/>
            </a:lvl1pPr>
          </a:lstStyle>
          <a:p>
            <a:r>
              <a:rPr lang="en-US" dirty="0"/>
              <a:t>Drag relevant picture/photo to placeholder or click icon to add</a:t>
            </a:r>
          </a:p>
        </p:txBody>
      </p:sp>
      <p:sp>
        <p:nvSpPr>
          <p:cNvPr id="2" name="Title 1"/>
          <p:cNvSpPr>
            <a:spLocks noGrp="1"/>
          </p:cNvSpPr>
          <p:nvPr>
            <p:ph type="ctrTitle" hasCustomPrompt="1"/>
          </p:nvPr>
        </p:nvSpPr>
        <p:spPr>
          <a:xfrm>
            <a:off x="457200" y="4960137"/>
            <a:ext cx="7772400" cy="1463040"/>
          </a:xfrm>
        </p:spPr>
        <p:txBody>
          <a:bodyPr anchor="ctr">
            <a:normAutofit/>
          </a:bodyPr>
          <a:lstStyle>
            <a:lvl1pPr algn="r">
              <a:defRPr sz="5000" spc="200" baseline="0"/>
            </a:lvl1pPr>
          </a:lstStyle>
          <a:p>
            <a:r>
              <a:rPr lang="en-US" dirty="0"/>
              <a:t>UN-Habitat Corporate Presentation Template (Click to Edit)</a:t>
            </a:r>
          </a:p>
        </p:txBody>
      </p:sp>
      <p:sp>
        <p:nvSpPr>
          <p:cNvPr id="3" name="Subtitle 2"/>
          <p:cNvSpPr>
            <a:spLocks noGrp="1"/>
          </p:cNvSpPr>
          <p:nvPr>
            <p:ph type="subTitle" idx="1" hasCustomPrompt="1"/>
          </p:nvPr>
        </p:nvSpPr>
        <p:spPr>
          <a:xfrm>
            <a:off x="8610600" y="4960137"/>
            <a:ext cx="3200400" cy="1463040"/>
          </a:xfrm>
        </p:spPr>
        <p:txBody>
          <a:bodyPr lIns="91440" rIns="91440" anchor="ctr">
            <a:normAutofit/>
          </a:bodyPr>
          <a:lstStyle>
            <a:lvl1pPr marL="0" indent="0" algn="l">
              <a:lnSpc>
                <a:spcPct val="100000"/>
              </a:lnSpc>
              <a:spcBef>
                <a:spcPts val="0"/>
              </a:spcBef>
              <a:buNone/>
              <a:defRPr sz="1800" baseline="0">
                <a:solidFill>
                  <a:srgbClr val="0498DA"/>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Presenter’s </a:t>
            </a:r>
            <a:r>
              <a:rPr lang="en-US" altLang="zh-CN" dirty="0"/>
              <a:t>Name</a:t>
            </a:r>
            <a:br>
              <a:rPr lang="en-US" altLang="zh-CN" dirty="0"/>
            </a:br>
            <a:r>
              <a:rPr lang="en-US" altLang="zh-CN" dirty="0"/>
              <a:t>Title</a:t>
            </a:r>
            <a:r>
              <a:rPr lang="zh-CN" altLang="en-US" dirty="0"/>
              <a:t> </a:t>
            </a:r>
            <a:br>
              <a:rPr lang="en-US" altLang="zh-CN" dirty="0"/>
            </a:br>
            <a:r>
              <a:rPr lang="en-US" altLang="zh-CN" dirty="0"/>
              <a:t>Office</a:t>
            </a:r>
            <a:br>
              <a:rPr lang="en-US" altLang="zh-CN" dirty="0"/>
            </a:br>
            <a:r>
              <a:rPr lang="en-US" altLang="zh-CN" dirty="0"/>
              <a:t>Email</a:t>
            </a:r>
            <a:endParaRPr lang="en-US" dirty="0"/>
          </a:p>
        </p:txBody>
      </p:sp>
      <p:sp>
        <p:nvSpPr>
          <p:cNvPr id="4" name="Date Placeholder 3"/>
          <p:cNvSpPr>
            <a:spLocks noGrp="1"/>
          </p:cNvSpPr>
          <p:nvPr>
            <p:ph type="dt" sz="half" idx="10"/>
          </p:nvPr>
        </p:nvSpPr>
        <p:spPr/>
        <p:txBody>
          <a:bodyPr/>
          <a:lstStyle>
            <a:lvl1pPr algn="l">
              <a:defRPr/>
            </a:lvl1pPr>
          </a:lstStyle>
          <a:p>
            <a:fld id="{D452AB70-6B76-7C45-8FAF-0CB1185F0142}" type="datetime4">
              <a:rPr lang="en-US" smtClean="0"/>
              <a:t>November 21, 2019</a:t>
            </a:fld>
            <a:endParaRPr lang="en-US"/>
          </a:p>
        </p:txBody>
      </p:sp>
      <p:sp>
        <p:nvSpPr>
          <p:cNvPr id="5" name="Footer Placeholder 4"/>
          <p:cNvSpPr>
            <a:spLocks noGrp="1"/>
          </p:cNvSpPr>
          <p:nvPr>
            <p:ph type="ftr" sz="quarter" idx="11"/>
          </p:nvPr>
        </p:nvSpPr>
        <p:spPr/>
        <p:txBody>
          <a:bodyPr/>
          <a:lstStyle/>
          <a:p>
            <a:r>
              <a:rPr lang="en-US" dirty="0"/>
              <a:t>United Nations Human Settlements Programme (UN-Habitat)</a:t>
            </a:r>
          </a:p>
        </p:txBody>
      </p:sp>
      <p:sp>
        <p:nvSpPr>
          <p:cNvPr id="6" name="Slide Number Placeholder 5"/>
          <p:cNvSpPr>
            <a:spLocks noGrp="1"/>
          </p:cNvSpPr>
          <p:nvPr>
            <p:ph type="sldNum" sz="quarter" idx="12"/>
          </p:nvPr>
        </p:nvSpPr>
        <p:spPr/>
        <p:txBody>
          <a:bodyPr/>
          <a:lstStyle/>
          <a:p>
            <a:fld id="{2CFC8E84-CF7F-2F4F-881B-8D7473850D40}"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rgbClr val="0498DA"/>
            </a:solidFill>
          </a:ln>
        </p:spPr>
        <p:style>
          <a:lnRef idx="1">
            <a:schemeClr val="accent1"/>
          </a:lnRef>
          <a:fillRef idx="0">
            <a:schemeClr val="accent1"/>
          </a:fillRef>
          <a:effectRef idx="0">
            <a:schemeClr val="accent1"/>
          </a:effectRef>
          <a:fontRef idx="minor">
            <a:schemeClr val="tx1"/>
          </a:fontRef>
        </p:style>
      </p:cxnSp>
      <p:sp>
        <p:nvSpPr>
          <p:cNvPr id="11" name="Text Placeholder 15"/>
          <p:cNvSpPr>
            <a:spLocks noGrp="1"/>
          </p:cNvSpPr>
          <p:nvPr>
            <p:ph type="body" sz="quarter" idx="14" hasCustomPrompt="1"/>
          </p:nvPr>
        </p:nvSpPr>
        <p:spPr>
          <a:xfrm>
            <a:off x="6155703" y="4317902"/>
            <a:ext cx="6036296" cy="254098"/>
          </a:xfrm>
        </p:spPr>
        <p:txBody>
          <a:bodyPr>
            <a:normAutofit/>
          </a:bodyPr>
          <a:lstStyle>
            <a:lvl1pPr marL="0" algn="r" defTabSz="914400" rtl="0" eaLnBrk="1" latinLnBrk="0" hangingPunct="1">
              <a:defRPr lang="en-GB" sz="1400" b="0" kern="1200" dirty="0">
                <a:solidFill>
                  <a:schemeClr val="bg1">
                    <a:lumMod val="50000"/>
                  </a:schemeClr>
                </a:solidFill>
                <a:latin typeface="+mj-lt"/>
                <a:ea typeface="+mn-ea"/>
                <a:cs typeface="+mn-cs"/>
              </a:defRPr>
            </a:lvl1pPr>
          </a:lstStyle>
          <a:p>
            <a:pPr lvl="0"/>
            <a:r>
              <a:rPr lang="en-GB" dirty="0"/>
              <a:t>Description of Photo</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3484" y="6470704"/>
            <a:ext cx="1800739" cy="320666"/>
          </a:xfrm>
          <a:prstGeom prst="rect">
            <a:avLst/>
          </a:prstGeom>
        </p:spPr>
      </p:pic>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17880" y="0"/>
            <a:ext cx="758530" cy="1025912"/>
          </a:xfrm>
          <a:prstGeom prst="rect">
            <a:avLst/>
          </a:prstGeom>
        </p:spPr>
      </p:pic>
      <p:pic>
        <p:nvPicPr>
          <p:cNvPr id="14" name="Picture 13"/>
          <p:cNvPicPr>
            <a:picLocks noChangeAspect="1"/>
          </p:cNvPicPr>
          <p:nvPr userDrawn="1"/>
        </p:nvPicPr>
        <p:blipFill rotWithShape="1">
          <a:blip r:embed="rId4" cstate="screen">
            <a:alphaModFix amt="50000"/>
            <a:extLst>
              <a:ext uri="{28A0092B-C50C-407E-A947-70E740481C1C}">
                <a14:useLocalDpi xmlns:a14="http://schemas.microsoft.com/office/drawing/2010/main"/>
              </a:ext>
            </a:extLst>
          </a:blip>
          <a:srcRect l="6416" t="22459" r="1085"/>
          <a:stretch/>
        </p:blipFill>
        <p:spPr>
          <a:xfrm>
            <a:off x="-1" y="1641848"/>
            <a:ext cx="12204717" cy="5216152"/>
          </a:xfrm>
          <a:prstGeom prst="rect">
            <a:avLst/>
          </a:prstGeom>
        </p:spPr>
      </p:pic>
    </p:spTree>
    <p:extLst>
      <p:ext uri="{BB962C8B-B14F-4D97-AF65-F5344CB8AC3E}">
        <p14:creationId xmlns:p14="http://schemas.microsoft.com/office/powerpoint/2010/main" val="129450734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B6184-5EC3-7343-8563-7B3FCD06B4BE}" type="datetime4">
              <a:rPr lang="en-US" smtClean="0"/>
              <a:t>November 21, 2019</a:t>
            </a:fld>
            <a:endParaRPr lang="en-US"/>
          </a:p>
        </p:txBody>
      </p:sp>
      <p:sp>
        <p:nvSpPr>
          <p:cNvPr id="5" name="Footer Placeholder 4"/>
          <p:cNvSpPr>
            <a:spLocks noGrp="1"/>
          </p:cNvSpPr>
          <p:nvPr>
            <p:ph type="ftr" sz="quarter" idx="11"/>
          </p:nvPr>
        </p:nvSpPr>
        <p:spPr/>
        <p:txBody>
          <a:bodyPr/>
          <a:lstStyle/>
          <a:p>
            <a:r>
              <a:rPr lang="en-US" dirty="0"/>
              <a:t>United Nations Human Settlements Programme (UN-Habitat)</a:t>
            </a:r>
          </a:p>
        </p:txBody>
      </p:sp>
      <p:sp>
        <p:nvSpPr>
          <p:cNvPr id="6" name="Slide Number Placeholder 5"/>
          <p:cNvSpPr>
            <a:spLocks noGrp="1"/>
          </p:cNvSpPr>
          <p:nvPr>
            <p:ph type="sldNum" sz="quarter" idx="12"/>
          </p:nvPr>
        </p:nvSpPr>
        <p:spPr/>
        <p:txBody>
          <a:bodyPr/>
          <a:lstStyle/>
          <a:p>
            <a:fld id="{2CFC8E84-CF7F-2F4F-881B-8D7473850D40}" type="slidenum">
              <a:rPr lang="en-US" smtClean="0"/>
              <a:t>‹#›</a:t>
            </a:fld>
            <a:endParaRPr lang="en-US"/>
          </a:p>
        </p:txBody>
      </p:sp>
    </p:spTree>
    <p:extLst>
      <p:ext uri="{BB962C8B-B14F-4D97-AF65-F5344CB8AC3E}">
        <p14:creationId xmlns:p14="http://schemas.microsoft.com/office/powerpoint/2010/main" val="921275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FE39D7-89CC-8949-8F0A-4541EF7A6CDD}" type="datetime4">
              <a:rPr lang="en-US" smtClean="0"/>
              <a:t>November 21, 2019</a:t>
            </a:fld>
            <a:endParaRPr lang="en-US"/>
          </a:p>
        </p:txBody>
      </p:sp>
      <p:sp>
        <p:nvSpPr>
          <p:cNvPr id="5" name="Footer Placeholder 4"/>
          <p:cNvSpPr>
            <a:spLocks noGrp="1"/>
          </p:cNvSpPr>
          <p:nvPr>
            <p:ph type="ftr" sz="quarter" idx="11"/>
          </p:nvPr>
        </p:nvSpPr>
        <p:spPr/>
        <p:txBody>
          <a:bodyPr/>
          <a:lstStyle/>
          <a:p>
            <a:r>
              <a:rPr lang="en-US" dirty="0"/>
              <a:t>United Nations Human Settlements Programme (UN-Habitat)</a:t>
            </a:r>
          </a:p>
        </p:txBody>
      </p:sp>
      <p:sp>
        <p:nvSpPr>
          <p:cNvPr id="6" name="Slide Number Placeholder 5"/>
          <p:cNvSpPr>
            <a:spLocks noGrp="1"/>
          </p:cNvSpPr>
          <p:nvPr>
            <p:ph type="sldNum" sz="quarter" idx="12"/>
          </p:nvPr>
        </p:nvSpPr>
        <p:spPr/>
        <p:txBody>
          <a:bodyPr/>
          <a:lstStyle/>
          <a:p>
            <a:fld id="{2CFC8E84-CF7F-2F4F-881B-8D7473850D40}"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855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457200" y="4960137"/>
            <a:ext cx="7772400" cy="1463040"/>
          </a:xfrm>
        </p:spPr>
        <p:txBody>
          <a:bodyPr anchor="ctr">
            <a:normAutofit/>
          </a:bodyPr>
          <a:lstStyle>
            <a:lvl1pPr algn="r">
              <a:defRPr sz="5000" b="0" spc="200" baseline="0"/>
            </a:lvl1pPr>
          </a:lstStyle>
          <a:p>
            <a:r>
              <a:rPr lang="en-US" dirty="0"/>
              <a:t>Click to edit chapter title</a:t>
            </a:r>
          </a:p>
        </p:txBody>
      </p:sp>
      <p:sp>
        <p:nvSpPr>
          <p:cNvPr id="3" name="Text Placeholder 2"/>
          <p:cNvSpPr>
            <a:spLocks noGrp="1"/>
          </p:cNvSpPr>
          <p:nvPr>
            <p:ph type="body" idx="1" hasCustomPrompt="1"/>
          </p:nvPr>
        </p:nvSpPr>
        <p:spPr>
          <a:xfrm>
            <a:off x="8610600" y="4960137"/>
            <a:ext cx="3200400" cy="1463040"/>
          </a:xfrm>
        </p:spPr>
        <p:txBody>
          <a:bodyPr lIns="91440" rIns="91440" anchor="ctr">
            <a:normAutofit/>
          </a:bodyPr>
          <a:lstStyle>
            <a:lvl1pPr marL="0" indent="0">
              <a:lnSpc>
                <a:spcPct val="100000"/>
              </a:lnSpc>
              <a:spcBef>
                <a:spcPts val="0"/>
              </a:spcBef>
              <a:buNone/>
              <a:defRPr sz="1800" baseline="0">
                <a:solidFill>
                  <a:srgbClr val="0498D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Chapter number</a:t>
            </a:r>
          </a:p>
        </p:txBody>
      </p:sp>
      <p:sp>
        <p:nvSpPr>
          <p:cNvPr id="4" name="Date Placeholder 3"/>
          <p:cNvSpPr>
            <a:spLocks noGrp="1"/>
          </p:cNvSpPr>
          <p:nvPr>
            <p:ph type="dt" sz="half" idx="10"/>
          </p:nvPr>
        </p:nvSpPr>
        <p:spPr/>
        <p:txBody>
          <a:bodyPr/>
          <a:lstStyle/>
          <a:p>
            <a:fld id="{2CFD9E25-5681-C74F-BCB6-AE0DF63EA961}" type="datetime4">
              <a:rPr lang="en-US" smtClean="0"/>
              <a:t>November 21, 2019</a:t>
            </a:fld>
            <a:endParaRPr lang="en-US"/>
          </a:p>
        </p:txBody>
      </p:sp>
      <p:sp>
        <p:nvSpPr>
          <p:cNvPr id="5" name="Footer Placeholder 4"/>
          <p:cNvSpPr>
            <a:spLocks noGrp="1"/>
          </p:cNvSpPr>
          <p:nvPr>
            <p:ph type="ftr" sz="quarter" idx="11"/>
          </p:nvPr>
        </p:nvSpPr>
        <p:spPr/>
        <p:txBody>
          <a:bodyPr/>
          <a:lstStyle/>
          <a:p>
            <a:r>
              <a:rPr lang="en-US" dirty="0"/>
              <a:t>United Nations Human Settlements Programme (UN-Habitat)</a:t>
            </a:r>
          </a:p>
        </p:txBody>
      </p:sp>
      <p:sp>
        <p:nvSpPr>
          <p:cNvPr id="6" name="Slide Number Placeholder 5"/>
          <p:cNvSpPr>
            <a:spLocks noGrp="1"/>
          </p:cNvSpPr>
          <p:nvPr>
            <p:ph type="sldNum" sz="quarter" idx="12"/>
          </p:nvPr>
        </p:nvSpPr>
        <p:spPr/>
        <p:txBody>
          <a:bodyPr/>
          <a:lstStyle/>
          <a:p>
            <a:fld id="{2CFC8E84-CF7F-2F4F-881B-8D7473850D4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0498DA"/>
            </a:solidFill>
          </a:ln>
        </p:spPr>
        <p:style>
          <a:lnRef idx="1">
            <a:schemeClr val="accent1"/>
          </a:lnRef>
          <a:fillRef idx="0">
            <a:schemeClr val="accent1"/>
          </a:fillRef>
          <a:effectRef idx="0">
            <a:schemeClr val="accent1"/>
          </a:effectRef>
          <a:fontRef idx="minor">
            <a:schemeClr val="tx1"/>
          </a:fontRef>
        </p:style>
      </p:cxnSp>
      <p:sp>
        <p:nvSpPr>
          <p:cNvPr id="10" name="Picture Placeholder 8"/>
          <p:cNvSpPr>
            <a:spLocks noGrp="1"/>
          </p:cNvSpPr>
          <p:nvPr>
            <p:ph type="pic" sz="quarter" idx="13" hasCustomPrompt="1"/>
          </p:nvPr>
        </p:nvSpPr>
        <p:spPr>
          <a:xfrm>
            <a:off x="0" y="0"/>
            <a:ext cx="12192000" cy="4572000"/>
          </a:xfrm>
        </p:spPr>
        <p:txBody>
          <a:bodyPr/>
          <a:lstStyle/>
          <a:p>
            <a:r>
              <a:rPr lang="en-US" dirty="0"/>
              <a:t>Drag relevant picture/photo to placeholder or click icon to add</a:t>
            </a:r>
          </a:p>
        </p:txBody>
      </p:sp>
      <p:sp>
        <p:nvSpPr>
          <p:cNvPr id="16" name="Text Placeholder 15"/>
          <p:cNvSpPr>
            <a:spLocks noGrp="1"/>
          </p:cNvSpPr>
          <p:nvPr>
            <p:ph type="body" sz="quarter" idx="14" hasCustomPrompt="1"/>
          </p:nvPr>
        </p:nvSpPr>
        <p:spPr>
          <a:xfrm>
            <a:off x="6155703" y="4317902"/>
            <a:ext cx="6036296" cy="254098"/>
          </a:xfrm>
        </p:spPr>
        <p:txBody>
          <a:bodyPr>
            <a:normAutofit/>
          </a:bodyPr>
          <a:lstStyle>
            <a:lvl1pPr marL="0" algn="r" defTabSz="914400" rtl="0" eaLnBrk="1" latinLnBrk="0" hangingPunct="1">
              <a:defRPr lang="en-GB" sz="1400" b="0" kern="1200" dirty="0">
                <a:solidFill>
                  <a:schemeClr val="bg1">
                    <a:lumMod val="50000"/>
                  </a:schemeClr>
                </a:solidFill>
                <a:latin typeface="+mj-lt"/>
                <a:ea typeface="+mn-ea"/>
                <a:cs typeface="+mn-cs"/>
              </a:defRPr>
            </a:lvl1pPr>
          </a:lstStyle>
          <a:p>
            <a:pPr lvl="0"/>
            <a:r>
              <a:rPr lang="en-GB" dirty="0"/>
              <a:t>Description of Photo</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3484" y="6470704"/>
            <a:ext cx="1800739" cy="320666"/>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17880" y="0"/>
            <a:ext cx="758530" cy="1025912"/>
          </a:xfrm>
          <a:prstGeom prst="rect">
            <a:avLst/>
          </a:prstGeom>
        </p:spPr>
      </p:pic>
      <p:pic>
        <p:nvPicPr>
          <p:cNvPr id="15" name="Picture 14"/>
          <p:cNvPicPr>
            <a:picLocks noChangeAspect="1"/>
          </p:cNvPicPr>
          <p:nvPr userDrawn="1"/>
        </p:nvPicPr>
        <p:blipFill rotWithShape="1">
          <a:blip r:embed="rId4" cstate="screen">
            <a:alphaModFix amt="50000"/>
            <a:extLst>
              <a:ext uri="{28A0092B-C50C-407E-A947-70E740481C1C}">
                <a14:useLocalDpi xmlns:a14="http://schemas.microsoft.com/office/drawing/2010/main"/>
              </a:ext>
            </a:extLst>
          </a:blip>
          <a:srcRect l="6416" t="22459" r="1085"/>
          <a:stretch/>
        </p:blipFill>
        <p:spPr>
          <a:xfrm>
            <a:off x="-1" y="1641848"/>
            <a:ext cx="12204717" cy="5216152"/>
          </a:xfrm>
          <a:prstGeom prst="rect">
            <a:avLst/>
          </a:prstGeom>
        </p:spPr>
      </p:pic>
    </p:spTree>
    <p:extLst>
      <p:ext uri="{BB962C8B-B14F-4D97-AF65-F5344CB8AC3E}">
        <p14:creationId xmlns:p14="http://schemas.microsoft.com/office/powerpoint/2010/main" val="1360016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1FE96B-46D1-F942-A138-DE26BED1C732}" type="datetime4">
              <a:rPr lang="en-US" smtClean="0"/>
              <a:t>November 21, 2019</a:t>
            </a:fld>
            <a:endParaRPr lang="en-US" dirty="0"/>
          </a:p>
        </p:txBody>
      </p:sp>
      <p:sp>
        <p:nvSpPr>
          <p:cNvPr id="4" name="Footer Placeholder 3"/>
          <p:cNvSpPr>
            <a:spLocks noGrp="1"/>
          </p:cNvSpPr>
          <p:nvPr>
            <p:ph type="ftr" sz="quarter" idx="11"/>
          </p:nvPr>
        </p:nvSpPr>
        <p:spPr/>
        <p:txBody>
          <a:bodyPr/>
          <a:lstStyle>
            <a:lvl1pPr>
              <a:defRPr lang="en-AU" sz="1000" b="0" i="0" kern="1200" dirty="0" smtClean="0">
                <a:solidFill>
                  <a:schemeClr val="tx1">
                    <a:lumMod val="95000"/>
                    <a:lumOff val="5000"/>
                  </a:schemeClr>
                </a:solidFill>
                <a:latin typeface="+mj-lt"/>
                <a:ea typeface="Frutiger LT Std 67 Bold Condensed" charset="0"/>
                <a:cs typeface="Frutiger LT Std 67 Bold Condensed" charset="0"/>
              </a:defRPr>
            </a:lvl1pPr>
          </a:lstStyle>
          <a:p>
            <a:r>
              <a:rPr lang="en-US" dirty="0"/>
              <a:t>United Nations Human Settlements Programme (UN-Habitat)</a:t>
            </a:r>
          </a:p>
        </p:txBody>
      </p:sp>
      <p:sp>
        <p:nvSpPr>
          <p:cNvPr id="5" name="Slide Number Placeholder 4"/>
          <p:cNvSpPr>
            <a:spLocks noGrp="1"/>
          </p:cNvSpPr>
          <p:nvPr>
            <p:ph type="sldNum" sz="quarter" idx="12"/>
          </p:nvPr>
        </p:nvSpPr>
        <p:spPr/>
        <p:txBody>
          <a:bodyPr/>
          <a:lstStyle/>
          <a:p>
            <a:fld id="{2CFC8E84-CF7F-2F4F-881B-8D7473850D40}" type="slidenum">
              <a:rPr lang="en-US" smtClean="0"/>
              <a:pPr/>
              <a:t>‹#›</a:t>
            </a:fld>
            <a:endParaRPr lang="en-US"/>
          </a:p>
        </p:txBody>
      </p:sp>
      <p:sp>
        <p:nvSpPr>
          <p:cNvPr id="7" name="Title 1"/>
          <p:cNvSpPr>
            <a:spLocks noGrp="1"/>
          </p:cNvSpPr>
          <p:nvPr>
            <p:ph type="title" hasCustomPrompt="1"/>
          </p:nvPr>
        </p:nvSpPr>
        <p:spPr>
          <a:xfrm>
            <a:off x="2152" y="0"/>
            <a:ext cx="11393342" cy="703576"/>
          </a:xfrm>
        </p:spPr>
        <p:txBody>
          <a:bodyPr anchor="b">
            <a:normAutofit/>
          </a:bodyPr>
          <a:lstStyle>
            <a:lvl1pPr>
              <a:defRPr lang="en-US" sz="4400" b="0" i="0" kern="1200" cap="all" spc="100" baseline="0" dirty="0">
                <a:solidFill>
                  <a:srgbClr val="0098D9"/>
                </a:solidFill>
                <a:latin typeface="+mj-lt"/>
                <a:ea typeface="Frutiger LT Std 47 Light Condensed" charset="0"/>
                <a:cs typeface="Frutiger LT Std 47 Light Condensed" charset="0"/>
              </a:defRPr>
            </a:lvl1pPr>
          </a:lstStyle>
          <a:p>
            <a:r>
              <a:rPr lang="en-US" dirty="0"/>
              <a:t>Click to edit </a:t>
            </a:r>
            <a:r>
              <a:rPr lang="en-US" altLang="zh-CN" dirty="0"/>
              <a:t>slide</a:t>
            </a:r>
            <a:r>
              <a:rPr lang="zh-CN" altLang="en-US" dirty="0"/>
              <a:t> </a:t>
            </a:r>
            <a:r>
              <a:rPr lang="en-US" altLang="zh-CN" dirty="0"/>
              <a:t>title</a:t>
            </a:r>
            <a:endParaRPr lang="en-US" dirty="0"/>
          </a:p>
        </p:txBody>
      </p:sp>
      <p:sp>
        <p:nvSpPr>
          <p:cNvPr id="8" name="Content Placeholder 2"/>
          <p:cNvSpPr>
            <a:spLocks noGrp="1"/>
          </p:cNvSpPr>
          <p:nvPr>
            <p:ph idx="1"/>
          </p:nvPr>
        </p:nvSpPr>
        <p:spPr>
          <a:xfrm>
            <a:off x="587100" y="1239280"/>
            <a:ext cx="11017800" cy="5135393"/>
          </a:xfrm>
        </p:spPr>
        <p:txBody>
          <a:bodyPr anchor="ctr"/>
          <a:lstStyle>
            <a:lvl1pPr algn="l" defTabSz="914400" rtl="0" eaLnBrk="1" latinLnBrk="0" hangingPunct="1">
              <a:lnSpc>
                <a:spcPct val="90000"/>
              </a:lnSpc>
              <a:buClr>
                <a:schemeClr val="tx1"/>
              </a:buClr>
              <a:defRPr lang="en-US" sz="2200" kern="1200" smtClean="0">
                <a:solidFill>
                  <a:schemeClr val="tx1"/>
                </a:solidFill>
                <a:latin typeface="+mn-lt"/>
                <a:ea typeface="+mn-ea"/>
                <a:cs typeface="+mn-cs"/>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0" y="694437"/>
            <a:ext cx="12192000" cy="0"/>
          </a:xfrm>
          <a:prstGeom prst="line">
            <a:avLst/>
          </a:prstGeom>
          <a:ln>
            <a:gradFill>
              <a:gsLst>
                <a:gs pos="100000">
                  <a:schemeClr val="accent1">
                    <a:lumMod val="5000"/>
                    <a:lumOff val="95000"/>
                  </a:schemeClr>
                </a:gs>
                <a:gs pos="0">
                  <a:srgbClr val="0C9DDE"/>
                </a:gs>
              </a:gsLst>
              <a:lin ang="0" scaled="0"/>
            </a:gra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3484" y="6470704"/>
            <a:ext cx="1800739" cy="320666"/>
          </a:xfrm>
          <a:prstGeom prst="rect">
            <a:avLst/>
          </a:prstGeom>
        </p:spPr>
      </p:pic>
      <p:sp>
        <p:nvSpPr>
          <p:cNvPr id="6" name="Text Placeholder 5"/>
          <p:cNvSpPr>
            <a:spLocks noGrp="1"/>
          </p:cNvSpPr>
          <p:nvPr>
            <p:ph type="body" sz="quarter" idx="13" hasCustomPrompt="1"/>
          </p:nvPr>
        </p:nvSpPr>
        <p:spPr>
          <a:xfrm>
            <a:off x="0" y="703577"/>
            <a:ext cx="11395494" cy="535706"/>
          </a:xfrm>
        </p:spPr>
        <p:txBody>
          <a:bodyPr anchor="t">
            <a:noAutofit/>
          </a:bodyPr>
          <a:lstStyle>
            <a:lvl1pPr algn="l">
              <a:defRPr sz="3200" baseline="0">
                <a:latin typeface="+mj-lt"/>
              </a:defRPr>
            </a:lvl1pPr>
            <a:lvl2pPr algn="r">
              <a:defRPr sz="3600">
                <a:latin typeface="+mj-lt"/>
              </a:defRPr>
            </a:lvl2pPr>
            <a:lvl3pPr algn="r">
              <a:defRPr sz="2800">
                <a:latin typeface="+mj-lt"/>
              </a:defRPr>
            </a:lvl3pPr>
            <a:lvl4pPr algn="r">
              <a:defRPr sz="2800">
                <a:latin typeface="+mj-lt"/>
              </a:defRPr>
            </a:lvl4pPr>
            <a:lvl5pPr algn="r">
              <a:defRPr sz="2800">
                <a:latin typeface="+mj-lt"/>
              </a:defRPr>
            </a:lvl5pPr>
          </a:lstStyle>
          <a:p>
            <a:pPr lvl="0"/>
            <a:r>
              <a:rPr lang="en-US" dirty="0"/>
              <a:t>Click to </a:t>
            </a:r>
            <a:r>
              <a:rPr lang="en-US" altLang="zh-CN" dirty="0"/>
              <a:t>Edit</a:t>
            </a:r>
            <a:r>
              <a:rPr lang="zh-CN" altLang="en-US" dirty="0"/>
              <a:t> </a:t>
            </a:r>
            <a:r>
              <a:rPr lang="en-US" altLang="zh-CN" dirty="0"/>
              <a:t>Sub-Title</a:t>
            </a:r>
            <a:endParaRPr lang="en-US" dirty="0"/>
          </a:p>
        </p:txBody>
      </p:sp>
    </p:spTree>
    <p:extLst>
      <p:ext uri="{BB962C8B-B14F-4D97-AF65-F5344CB8AC3E}">
        <p14:creationId xmlns:p14="http://schemas.microsoft.com/office/powerpoint/2010/main" val="1146496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91B6D0-F984-4344-9204-69CDE8D5759B}" type="datetime4">
              <a:rPr lang="en-US" smtClean="0"/>
              <a:t>November 21, 2019</a:t>
            </a:fld>
            <a:endParaRPr lang="en-US"/>
          </a:p>
        </p:txBody>
      </p:sp>
      <p:sp>
        <p:nvSpPr>
          <p:cNvPr id="6" name="Footer Placeholder 5"/>
          <p:cNvSpPr>
            <a:spLocks noGrp="1"/>
          </p:cNvSpPr>
          <p:nvPr>
            <p:ph type="ftr" sz="quarter" idx="11"/>
          </p:nvPr>
        </p:nvSpPr>
        <p:spPr/>
        <p:txBody>
          <a:bodyPr/>
          <a:lstStyle/>
          <a:p>
            <a:r>
              <a:rPr lang="en-US" dirty="0"/>
              <a:t>United Nations Human Settlements Programme (UN-Habitat)</a:t>
            </a:r>
          </a:p>
        </p:txBody>
      </p:sp>
      <p:sp>
        <p:nvSpPr>
          <p:cNvPr id="7" name="Slide Number Placeholder 6"/>
          <p:cNvSpPr>
            <a:spLocks noGrp="1"/>
          </p:cNvSpPr>
          <p:nvPr>
            <p:ph type="sldNum" sz="quarter" idx="12"/>
          </p:nvPr>
        </p:nvSpPr>
        <p:spPr/>
        <p:txBody>
          <a:bodyPr/>
          <a:lstStyle/>
          <a:p>
            <a:fld id="{2CFC8E84-CF7F-2F4F-881B-8D7473850D40}" type="slidenum">
              <a:rPr lang="en-US" smtClean="0"/>
              <a:t>‹#›</a:t>
            </a:fld>
            <a:endParaRPr lang="en-US"/>
          </a:p>
        </p:txBody>
      </p:sp>
    </p:spTree>
    <p:extLst>
      <p:ext uri="{BB962C8B-B14F-4D97-AF65-F5344CB8AC3E}">
        <p14:creationId xmlns:p14="http://schemas.microsoft.com/office/powerpoint/2010/main" val="212891090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741A17-D5A8-FD4F-95B9-E1F3512AAE18}" type="datetime4">
              <a:rPr lang="en-US" smtClean="0"/>
              <a:t>November 21, 2019</a:t>
            </a:fld>
            <a:endParaRPr lang="en-US"/>
          </a:p>
        </p:txBody>
      </p:sp>
      <p:sp>
        <p:nvSpPr>
          <p:cNvPr id="8" name="Footer Placeholder 7"/>
          <p:cNvSpPr>
            <a:spLocks noGrp="1"/>
          </p:cNvSpPr>
          <p:nvPr>
            <p:ph type="ftr" sz="quarter" idx="11"/>
          </p:nvPr>
        </p:nvSpPr>
        <p:spPr/>
        <p:txBody>
          <a:bodyPr/>
          <a:lstStyle/>
          <a:p>
            <a:r>
              <a:rPr lang="en-US" dirty="0"/>
              <a:t>United Nations Human Settlements Programme (UN-Habitat)</a:t>
            </a:r>
          </a:p>
        </p:txBody>
      </p:sp>
      <p:sp>
        <p:nvSpPr>
          <p:cNvPr id="9" name="Slide Number Placeholder 8"/>
          <p:cNvSpPr>
            <a:spLocks noGrp="1"/>
          </p:cNvSpPr>
          <p:nvPr>
            <p:ph type="sldNum" sz="quarter" idx="12"/>
          </p:nvPr>
        </p:nvSpPr>
        <p:spPr/>
        <p:txBody>
          <a:bodyPr/>
          <a:lstStyle/>
          <a:p>
            <a:fld id="{2CFC8E84-CF7F-2F4F-881B-8D7473850D40}" type="slidenum">
              <a:rPr lang="en-US" smtClean="0"/>
              <a:t>‹#›</a:t>
            </a:fld>
            <a:endParaRPr lang="en-US"/>
          </a:p>
        </p:txBody>
      </p:sp>
    </p:spTree>
    <p:extLst>
      <p:ext uri="{BB962C8B-B14F-4D97-AF65-F5344CB8AC3E}">
        <p14:creationId xmlns:p14="http://schemas.microsoft.com/office/powerpoint/2010/main" val="138045363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416A7A-987E-E24D-87CB-3E822D5A38AE}" type="datetime4">
              <a:rPr lang="en-US" smtClean="0"/>
              <a:t>November 21, 2019</a:t>
            </a:fld>
            <a:endParaRPr lang="en-US"/>
          </a:p>
        </p:txBody>
      </p:sp>
      <p:sp>
        <p:nvSpPr>
          <p:cNvPr id="4" name="Footer Placeholder 3"/>
          <p:cNvSpPr>
            <a:spLocks noGrp="1"/>
          </p:cNvSpPr>
          <p:nvPr>
            <p:ph type="ftr" sz="quarter" idx="11"/>
          </p:nvPr>
        </p:nvSpPr>
        <p:spPr/>
        <p:txBody>
          <a:bodyPr/>
          <a:lstStyle/>
          <a:p>
            <a:r>
              <a:rPr lang="en-US" dirty="0"/>
              <a:t>United Nations Human Settlements Programme (UN-Habitat)</a:t>
            </a:r>
          </a:p>
        </p:txBody>
      </p:sp>
      <p:sp>
        <p:nvSpPr>
          <p:cNvPr id="5" name="Slide Number Placeholder 4"/>
          <p:cNvSpPr>
            <a:spLocks noGrp="1"/>
          </p:cNvSpPr>
          <p:nvPr>
            <p:ph type="sldNum" sz="quarter" idx="12"/>
          </p:nvPr>
        </p:nvSpPr>
        <p:spPr/>
        <p:txBody>
          <a:bodyPr/>
          <a:lstStyle/>
          <a:p>
            <a:fld id="{2CFC8E84-CF7F-2F4F-881B-8D7473850D40}" type="slidenum">
              <a:rPr lang="en-US" smtClean="0"/>
              <a:t>‹#›</a:t>
            </a:fld>
            <a:endParaRPr lang="en-US"/>
          </a:p>
        </p:txBody>
      </p:sp>
    </p:spTree>
    <p:extLst>
      <p:ext uri="{BB962C8B-B14F-4D97-AF65-F5344CB8AC3E}">
        <p14:creationId xmlns:p14="http://schemas.microsoft.com/office/powerpoint/2010/main" val="2018371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58301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E5959F-B7A3-8948-93A6-420CAB760873}" type="datetime4">
              <a:rPr lang="en-US" smtClean="0"/>
              <a:t>November 21, 2019</a:t>
            </a:fld>
            <a:endParaRPr lang="en-US"/>
          </a:p>
        </p:txBody>
      </p:sp>
      <p:sp>
        <p:nvSpPr>
          <p:cNvPr id="6" name="Footer Placeholder 5"/>
          <p:cNvSpPr>
            <a:spLocks noGrp="1"/>
          </p:cNvSpPr>
          <p:nvPr>
            <p:ph type="ftr" sz="quarter" idx="11"/>
          </p:nvPr>
        </p:nvSpPr>
        <p:spPr/>
        <p:txBody>
          <a:bodyPr/>
          <a:lstStyle/>
          <a:p>
            <a:r>
              <a:rPr lang="en-US" dirty="0"/>
              <a:t>United Nations Human Settlements Programme (UN-Habitat)</a:t>
            </a:r>
          </a:p>
        </p:txBody>
      </p:sp>
      <p:sp>
        <p:nvSpPr>
          <p:cNvPr id="7" name="Slide Number Placeholder 6"/>
          <p:cNvSpPr>
            <a:spLocks noGrp="1"/>
          </p:cNvSpPr>
          <p:nvPr>
            <p:ph type="sldNum" sz="quarter" idx="12"/>
          </p:nvPr>
        </p:nvSpPr>
        <p:spPr/>
        <p:txBody>
          <a:bodyPr/>
          <a:lstStyle/>
          <a:p>
            <a:fld id="{2CFC8E84-CF7F-2F4F-881B-8D7473850D40}" type="slidenum">
              <a:rPr lang="en-US" smtClean="0"/>
              <a:t>‹#›</a:t>
            </a:fld>
            <a:endParaRPr lang="en-US"/>
          </a:p>
        </p:txBody>
      </p:sp>
    </p:spTree>
    <p:extLst>
      <p:ext uri="{BB962C8B-B14F-4D97-AF65-F5344CB8AC3E}">
        <p14:creationId xmlns:p14="http://schemas.microsoft.com/office/powerpoint/2010/main" val="29693074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42F3C6-4794-CF4E-A4D8-45974551CD10}" type="datetime4">
              <a:rPr lang="en-US" smtClean="0"/>
              <a:t>November 21, 2019</a:t>
            </a:fld>
            <a:endParaRPr lang="en-US"/>
          </a:p>
        </p:txBody>
      </p:sp>
      <p:sp>
        <p:nvSpPr>
          <p:cNvPr id="6" name="Footer Placeholder 5"/>
          <p:cNvSpPr>
            <a:spLocks noGrp="1"/>
          </p:cNvSpPr>
          <p:nvPr>
            <p:ph type="ftr" sz="quarter" idx="11"/>
          </p:nvPr>
        </p:nvSpPr>
        <p:spPr/>
        <p:txBody>
          <a:bodyPr/>
          <a:lstStyle/>
          <a:p>
            <a:r>
              <a:rPr lang="en-US" dirty="0"/>
              <a:t>United Nations Human Settlements Programme (UN-Habitat)</a:t>
            </a:r>
          </a:p>
        </p:txBody>
      </p:sp>
      <p:sp>
        <p:nvSpPr>
          <p:cNvPr id="7" name="Slide Number Placeholder 6"/>
          <p:cNvSpPr>
            <a:spLocks noGrp="1"/>
          </p:cNvSpPr>
          <p:nvPr>
            <p:ph type="sldNum" sz="quarter" idx="12"/>
          </p:nvPr>
        </p:nvSpPr>
        <p:spPr/>
        <p:txBody>
          <a:bodyPr/>
          <a:lstStyle/>
          <a:p>
            <a:fld id="{2CFC8E84-CF7F-2F4F-881B-8D7473850D4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519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87100" y="6470704"/>
            <a:ext cx="1229937" cy="274320"/>
          </a:xfrm>
          <a:prstGeom prst="rect">
            <a:avLst/>
          </a:prstGeom>
        </p:spPr>
        <p:txBody>
          <a:bodyPr vert="horz" lIns="91440" tIns="45720" rIns="91440" bIns="45720" rtlCol="0" anchor="ctr"/>
          <a:lstStyle>
            <a:lvl1pPr algn="l">
              <a:defRPr sz="1000" b="0" i="0">
                <a:solidFill>
                  <a:schemeClr val="tx1">
                    <a:lumMod val="95000"/>
                    <a:lumOff val="5000"/>
                  </a:schemeClr>
                </a:solidFill>
                <a:latin typeface="+mj-lt"/>
                <a:ea typeface="Frutiger LT Std 67 Bold Condensed" charset="0"/>
                <a:cs typeface="Frutiger LT Std 67 Bold Condensed" charset="0"/>
              </a:defRPr>
            </a:lvl1pPr>
          </a:lstStyle>
          <a:p>
            <a:fld id="{DAA18C08-5AA0-E842-BEF3-BE19D6F9D787}" type="datetime4">
              <a:rPr lang="en-US" smtClean="0"/>
              <a:t>November 21, 2019</a:t>
            </a:fld>
            <a:endParaRPr lang="en-US" dirty="0"/>
          </a:p>
        </p:txBody>
      </p:sp>
      <p:sp>
        <p:nvSpPr>
          <p:cNvPr id="5" name="Footer Placeholder 4"/>
          <p:cNvSpPr>
            <a:spLocks noGrp="1"/>
          </p:cNvSpPr>
          <p:nvPr>
            <p:ph type="ftr" sz="quarter" idx="3"/>
          </p:nvPr>
        </p:nvSpPr>
        <p:spPr>
          <a:xfrm>
            <a:off x="1817036" y="6470704"/>
            <a:ext cx="5901459" cy="274320"/>
          </a:xfrm>
          <a:prstGeom prst="rect">
            <a:avLst/>
          </a:prstGeom>
        </p:spPr>
        <p:txBody>
          <a:bodyPr vert="horz" lIns="91440" tIns="45720" rIns="91440" bIns="45720" rtlCol="0" anchor="ctr"/>
          <a:lstStyle>
            <a:lvl1pPr algn="l">
              <a:defRPr sz="1000" b="0" i="0" cap="all" baseline="0">
                <a:solidFill>
                  <a:schemeClr val="tx1">
                    <a:lumMod val="95000"/>
                    <a:lumOff val="5000"/>
                  </a:schemeClr>
                </a:solidFill>
                <a:latin typeface="+mj-lt"/>
                <a:ea typeface="Frutiger LT Std 67 Bold Condensed" charset="0"/>
                <a:cs typeface="Frutiger LT Std 67 Bold Condensed" charset="0"/>
              </a:defRPr>
            </a:lvl1pPr>
          </a:lstStyle>
          <a:p>
            <a:r>
              <a:rPr lang="en-US" dirty="0"/>
              <a:t>United Nations Human Settlements Programme (UN-Habitat)</a:t>
            </a:r>
          </a:p>
        </p:txBody>
      </p:sp>
      <p:sp>
        <p:nvSpPr>
          <p:cNvPr id="6" name="Slide Number Placeholder 5"/>
          <p:cNvSpPr>
            <a:spLocks noGrp="1"/>
          </p:cNvSpPr>
          <p:nvPr>
            <p:ph type="sldNum" sz="quarter" idx="4"/>
          </p:nvPr>
        </p:nvSpPr>
        <p:spPr>
          <a:xfrm>
            <a:off x="50461" y="6470704"/>
            <a:ext cx="536639" cy="274320"/>
          </a:xfrm>
          <a:prstGeom prst="rect">
            <a:avLst/>
          </a:prstGeom>
        </p:spPr>
        <p:txBody>
          <a:bodyPr vert="horz" lIns="91440" tIns="45720" rIns="91440" bIns="45720" rtlCol="0" anchor="ctr"/>
          <a:lstStyle>
            <a:lvl1pPr algn="l">
              <a:defRPr sz="1000" b="0" i="0">
                <a:solidFill>
                  <a:schemeClr val="tx1">
                    <a:lumMod val="95000"/>
                    <a:lumOff val="5000"/>
                  </a:schemeClr>
                </a:solidFill>
                <a:latin typeface="+mj-lt"/>
                <a:ea typeface="Frutiger LT Std 67 Bold Condensed" charset="0"/>
                <a:cs typeface="Frutiger LT Std 67 Bold Condensed" charset="0"/>
              </a:defRPr>
            </a:lvl1pPr>
          </a:lstStyle>
          <a:p>
            <a:fld id="{2CFC8E84-CF7F-2F4F-881B-8D7473850D40}" type="slidenum">
              <a:rPr lang="en-US" smtClean="0"/>
              <a:pPr/>
              <a:t>‹#›</a:t>
            </a:fld>
            <a:endParaRPr lang="en-US"/>
          </a:p>
        </p:txBody>
      </p:sp>
      <p:pic>
        <p:nvPicPr>
          <p:cNvPr id="7" name="Picture 6"/>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1417880" y="0"/>
            <a:ext cx="758530" cy="1025912"/>
          </a:xfrm>
          <a:prstGeom prst="rect">
            <a:avLst/>
          </a:prstGeom>
        </p:spPr>
      </p:pic>
    </p:spTree>
    <p:extLst>
      <p:ext uri="{BB962C8B-B14F-4D97-AF65-F5344CB8AC3E}">
        <p14:creationId xmlns:p14="http://schemas.microsoft.com/office/powerpoint/2010/main" val="190203497"/>
      </p:ext>
    </p:extLst>
  </p:cSld>
  <p:clrMap bg1="lt1" tx1="dk1" bg2="lt2" tx2="dk2" accent1="accent1" accent2="accent2" accent3="accent3" accent4="accent4" accent5="accent5" accent6="accent6" hlink="hlink" folHlink="folHlink"/>
  <p:sldLayoutIdLst>
    <p:sldLayoutId id="2147484090" r:id="rId1"/>
    <p:sldLayoutId id="2147484092" r:id="rId2"/>
    <p:sldLayoutId id="214748410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p:hf hdr="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tx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tx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tx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tx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tx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6.jpe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8" Type="http://schemas.openxmlformats.org/officeDocument/2006/relationships/image" Target="../media/image45.jpg"/><Relationship Id="rId13" Type="http://schemas.openxmlformats.org/officeDocument/2006/relationships/image" Target="../media/image50.png"/><Relationship Id="rId18" Type="http://schemas.openxmlformats.org/officeDocument/2006/relationships/image" Target="../media/image55.jpeg"/><Relationship Id="rId3" Type="http://schemas.openxmlformats.org/officeDocument/2006/relationships/image" Target="../media/image40.jpg"/><Relationship Id="rId7" Type="http://schemas.openxmlformats.org/officeDocument/2006/relationships/image" Target="../media/image44.jpg"/><Relationship Id="rId12" Type="http://schemas.openxmlformats.org/officeDocument/2006/relationships/image" Target="../media/image49.jpg"/><Relationship Id="rId17" Type="http://schemas.openxmlformats.org/officeDocument/2006/relationships/image" Target="../media/image54.png"/><Relationship Id="rId2" Type="http://schemas.openxmlformats.org/officeDocument/2006/relationships/notesSlide" Target="../notesSlides/notesSlide11.xml"/><Relationship Id="rId16" Type="http://schemas.openxmlformats.org/officeDocument/2006/relationships/image" Target="../media/image53.png"/><Relationship Id="rId1" Type="http://schemas.openxmlformats.org/officeDocument/2006/relationships/slideLayout" Target="../slideLayouts/slideLayout3.xml"/><Relationship Id="rId6" Type="http://schemas.openxmlformats.org/officeDocument/2006/relationships/image" Target="../media/image43.png"/><Relationship Id="rId11" Type="http://schemas.openxmlformats.org/officeDocument/2006/relationships/image" Target="../media/image48.jpg"/><Relationship Id="rId5" Type="http://schemas.openxmlformats.org/officeDocument/2006/relationships/image" Target="../media/image42.png"/><Relationship Id="rId15" Type="http://schemas.openxmlformats.org/officeDocument/2006/relationships/image" Target="../media/image52.jpeg"/><Relationship Id="rId10" Type="http://schemas.openxmlformats.org/officeDocument/2006/relationships/image" Target="../media/image47.jpg"/><Relationship Id="rId4" Type="http://schemas.openxmlformats.org/officeDocument/2006/relationships/image" Target="../media/image41.jpg"/><Relationship Id="rId9" Type="http://schemas.openxmlformats.org/officeDocument/2006/relationships/image" Target="../media/image46.jpg"/><Relationship Id="rId14" Type="http://schemas.openxmlformats.org/officeDocument/2006/relationships/image" Target="../media/image5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image" Target="../media/image31.emf"/><Relationship Id="rId3" Type="http://schemas.openxmlformats.org/officeDocument/2006/relationships/image" Target="../media/image12.png"/><Relationship Id="rId7" Type="http://schemas.openxmlformats.org/officeDocument/2006/relationships/image" Target="../media/image25.emf"/><Relationship Id="rId12" Type="http://schemas.openxmlformats.org/officeDocument/2006/relationships/image" Target="../media/image30.em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4.emf"/><Relationship Id="rId11" Type="http://schemas.openxmlformats.org/officeDocument/2006/relationships/image" Target="../media/image29.emf"/><Relationship Id="rId5" Type="http://schemas.openxmlformats.org/officeDocument/2006/relationships/image" Target="../media/image23.emf"/><Relationship Id="rId10" Type="http://schemas.openxmlformats.org/officeDocument/2006/relationships/image" Target="../media/image28.emf"/><Relationship Id="rId4" Type="http://schemas.openxmlformats.org/officeDocument/2006/relationships/image" Target="../media/image22.emf"/><Relationship Id="rId9"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35924" y="4960137"/>
            <a:ext cx="8093676" cy="1463040"/>
          </a:xfrm>
        </p:spPr>
        <p:txBody>
          <a:bodyPr>
            <a:normAutofit/>
          </a:bodyPr>
          <a:lstStyle/>
          <a:p>
            <a:r>
              <a:rPr lang="en-US" altLang="zh-CN" dirty="0"/>
              <a:t>URBAN agendas: an ESSENTIAL TOOL FOR sustainable development</a:t>
            </a:r>
          </a:p>
        </p:txBody>
      </p:sp>
      <p:sp>
        <p:nvSpPr>
          <p:cNvPr id="10" name="TextBox 9"/>
          <p:cNvSpPr txBox="1"/>
          <p:nvPr/>
        </p:nvSpPr>
        <p:spPr>
          <a:xfrm>
            <a:off x="9088522" y="4264223"/>
            <a:ext cx="3103478" cy="307777"/>
          </a:xfrm>
          <a:prstGeom prst="rect">
            <a:avLst/>
          </a:prstGeom>
          <a:noFill/>
        </p:spPr>
        <p:txBody>
          <a:bodyPr wrap="none" rtlCol="0">
            <a:spAutoFit/>
          </a:bodyPr>
          <a:lstStyle/>
          <a:p>
            <a:pPr algn="r"/>
            <a:r>
              <a:rPr lang="en-GB" sz="1400" dirty="0" err="1">
                <a:solidFill>
                  <a:schemeClr val="bg1"/>
                </a:solidFill>
                <a:latin typeface="+mj-lt"/>
              </a:rPr>
              <a:t>Slussen</a:t>
            </a:r>
            <a:r>
              <a:rPr lang="en-GB" sz="1400" dirty="0">
                <a:solidFill>
                  <a:schemeClr val="bg1"/>
                </a:solidFill>
                <a:latin typeface="+mj-lt"/>
              </a:rPr>
              <a:t>, Stockholm, Sweden </a:t>
            </a:r>
            <a:r>
              <a:rPr lang="de-DE" sz="1400" dirty="0">
                <a:solidFill>
                  <a:schemeClr val="bg1"/>
                </a:solidFill>
                <a:latin typeface="+mj-lt"/>
              </a:rPr>
              <a:t>©</a:t>
            </a:r>
            <a:r>
              <a:rPr lang="en-GB" sz="1400" dirty="0">
                <a:solidFill>
                  <a:schemeClr val="bg1"/>
                </a:solidFill>
                <a:latin typeface="+mj-lt"/>
              </a:rPr>
              <a:t> All Creative Comments</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17880" y="0"/>
            <a:ext cx="758530" cy="1025912"/>
          </a:xfrm>
          <a:prstGeom prst="rect">
            <a:avLst/>
          </a:prstGeom>
        </p:spPr>
      </p:pic>
      <p:pic>
        <p:nvPicPr>
          <p:cNvPr id="12" name="Picture 3">
            <a:extLst>
              <a:ext uri="{FF2B5EF4-FFF2-40B4-BE49-F238E27FC236}">
                <a16:creationId xmlns:a16="http://schemas.microsoft.com/office/drawing/2014/main" id="{3641D531-DE54-4CB5-BFC9-A8B6AE0EF693}"/>
              </a:ext>
            </a:extLst>
          </p:cNvPr>
          <p:cNvPicPr>
            <a:picLocks noGrp="1" noChangeAspect="1" noChangeArrowheads="1"/>
          </p:cNvPicPr>
          <p:nvPr>
            <p:ph type="pic" sz="quarter" idx="13"/>
          </p:nvPr>
        </p:nvPicPr>
        <p:blipFill>
          <a:blip r:embed="rId4">
            <a:extLst>
              <a:ext uri="{28A0092B-C50C-407E-A947-70E740481C1C}">
                <a14:useLocalDpi xmlns:a14="http://schemas.microsoft.com/office/drawing/2010/main" val="0"/>
              </a:ext>
            </a:extLst>
          </a:blip>
          <a:srcRect t="25000" b="25000"/>
          <a:stretch>
            <a:fillRect/>
          </a:stretch>
        </p:blipFill>
        <p:spPr bwMode="auto">
          <a:xfrm>
            <a:off x="0" y="0"/>
            <a:ext cx="12192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extLst>
              <a:ext uri="{FF2B5EF4-FFF2-40B4-BE49-F238E27FC236}">
                <a16:creationId xmlns:a16="http://schemas.microsoft.com/office/drawing/2014/main" id="{B21EEC4B-C1D9-47F9-806D-FA782A1A4A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45555" y="0"/>
            <a:ext cx="758530" cy="1025912"/>
          </a:xfrm>
          <a:prstGeom prst="rect">
            <a:avLst/>
          </a:prstGeom>
        </p:spPr>
      </p:pic>
      <p:sp>
        <p:nvSpPr>
          <p:cNvPr id="11" name="Text Placeholder 2">
            <a:extLst>
              <a:ext uri="{FF2B5EF4-FFF2-40B4-BE49-F238E27FC236}">
                <a16:creationId xmlns:a16="http://schemas.microsoft.com/office/drawing/2014/main" id="{1895006D-9247-4D2D-93A7-34470934AC22}"/>
              </a:ext>
            </a:extLst>
          </p:cNvPr>
          <p:cNvSpPr>
            <a:spLocks noGrp="1"/>
          </p:cNvSpPr>
          <p:nvPr>
            <p:ph type="subTitle" idx="1"/>
          </p:nvPr>
        </p:nvSpPr>
        <p:spPr>
          <a:xfrm>
            <a:off x="8596745" y="4960137"/>
            <a:ext cx="3200400" cy="1463675"/>
          </a:xfrm>
        </p:spPr>
        <p:txBody>
          <a:bodyPr>
            <a:normAutofit/>
          </a:bodyPr>
          <a:lstStyle/>
          <a:p>
            <a:r>
              <a:rPr lang="en-US" b="1" dirty="0"/>
              <a:t>Shipra Narang Suri, PhD</a:t>
            </a:r>
            <a:endParaRPr lang="en-US" dirty="0"/>
          </a:p>
          <a:p>
            <a:r>
              <a:rPr lang="en-US" sz="1600" dirty="0"/>
              <a:t>Coordinator, </a:t>
            </a:r>
            <a:br>
              <a:rPr lang="en-US" sz="1600" dirty="0"/>
            </a:br>
            <a:r>
              <a:rPr lang="en-US" sz="1600" dirty="0"/>
              <a:t>Urban Planning and Design Branch</a:t>
            </a:r>
          </a:p>
          <a:p>
            <a:r>
              <a:rPr lang="en-US" sz="1600" dirty="0"/>
              <a:t>United Nations </a:t>
            </a:r>
            <a:br>
              <a:rPr lang="en-US" sz="1600" dirty="0"/>
            </a:br>
            <a:r>
              <a:rPr lang="en-US" sz="1600" dirty="0"/>
              <a:t>Human Settlements Programme</a:t>
            </a:r>
          </a:p>
        </p:txBody>
      </p:sp>
    </p:spTree>
    <p:extLst>
      <p:ext uri="{BB962C8B-B14F-4D97-AF65-F5344CB8AC3E}">
        <p14:creationId xmlns:p14="http://schemas.microsoft.com/office/powerpoint/2010/main" val="365010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793927-C944-7644-8252-0C95F54C4232}" type="datetime4">
              <a:rPr lang="en-US" smtClean="0"/>
              <a:t>November 25, 2019</a:t>
            </a:fld>
            <a:endParaRPr lang="en-US" dirty="0"/>
          </a:p>
        </p:txBody>
      </p:sp>
      <p:sp>
        <p:nvSpPr>
          <p:cNvPr id="3" name="Footer Placeholder 2"/>
          <p:cNvSpPr>
            <a:spLocks noGrp="1"/>
          </p:cNvSpPr>
          <p:nvPr>
            <p:ph type="ftr" sz="quarter" idx="11"/>
          </p:nvPr>
        </p:nvSpPr>
        <p:spPr/>
        <p:txBody>
          <a:bodyPr/>
          <a:lstStyle/>
          <a:p>
            <a:r>
              <a:rPr lang="en-AU"/>
              <a:t>United Nations Human Settlements Programme (UN-Habitat)</a:t>
            </a:r>
            <a:endParaRPr lang="en-AU" dirty="0"/>
          </a:p>
        </p:txBody>
      </p:sp>
      <p:sp>
        <p:nvSpPr>
          <p:cNvPr id="4" name="Slide Number Placeholder 3"/>
          <p:cNvSpPr>
            <a:spLocks noGrp="1"/>
          </p:cNvSpPr>
          <p:nvPr>
            <p:ph type="sldNum" sz="quarter" idx="12"/>
          </p:nvPr>
        </p:nvSpPr>
        <p:spPr/>
        <p:txBody>
          <a:bodyPr/>
          <a:lstStyle/>
          <a:p>
            <a:fld id="{2CFC8E84-CF7F-2F4F-881B-8D7473850D40}" type="slidenum">
              <a:rPr lang="en-US" smtClean="0"/>
              <a:pPr/>
              <a:t>9</a:t>
            </a:fld>
            <a:endParaRPr lang="en-US"/>
          </a:p>
        </p:txBody>
      </p:sp>
      <p:sp>
        <p:nvSpPr>
          <p:cNvPr id="8" name="Text Placeholder 7"/>
          <p:cNvSpPr>
            <a:spLocks noGrp="1"/>
          </p:cNvSpPr>
          <p:nvPr>
            <p:ph type="body" sz="quarter" idx="13"/>
          </p:nvPr>
        </p:nvSpPr>
        <p:spPr>
          <a:xfrm>
            <a:off x="587100" y="6165273"/>
            <a:ext cx="11604900" cy="296294"/>
          </a:xfrm>
        </p:spPr>
        <p:txBody>
          <a:bodyPr>
            <a:normAutofit fontScale="47500" lnSpcReduction="20000"/>
          </a:bodyPr>
          <a:lstStyle/>
          <a:p>
            <a:endParaRPr lang="en-GB"/>
          </a:p>
        </p:txBody>
      </p:sp>
      <p:pic>
        <p:nvPicPr>
          <p:cNvPr id="10" name="Content Placeholder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8200" y="1288204"/>
            <a:ext cx="10515600" cy="2472789"/>
          </a:xfrm>
          <a:prstGeom prst="rect">
            <a:avLst/>
          </a:prstGeom>
        </p:spPr>
      </p:pic>
      <p:pic>
        <p:nvPicPr>
          <p:cNvPr id="11" name="Picture 10"/>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26817" y="3760993"/>
            <a:ext cx="12218817" cy="3165610"/>
          </a:xfrm>
          <a:prstGeom prst="rect">
            <a:avLst/>
          </a:prstGeom>
        </p:spPr>
      </p:pic>
      <p:sp>
        <p:nvSpPr>
          <p:cNvPr id="12" name="TextBox 11"/>
          <p:cNvSpPr txBox="1"/>
          <p:nvPr/>
        </p:nvSpPr>
        <p:spPr>
          <a:xfrm>
            <a:off x="7422746" y="6684950"/>
            <a:ext cx="4769254" cy="246221"/>
          </a:xfrm>
          <a:prstGeom prst="rect">
            <a:avLst/>
          </a:prstGeom>
          <a:noFill/>
        </p:spPr>
        <p:txBody>
          <a:bodyPr wrap="none" rtlCol="0" anchor="t">
            <a:spAutoFit/>
          </a:bodyPr>
          <a:lstStyle/>
          <a:p>
            <a:pPr algn="r"/>
            <a:r>
              <a:rPr lang="en-US" sz="1000" dirty="0">
                <a:latin typeface="+mj-lt"/>
              </a:rPr>
              <a:t>Habitat III, the United Nations Conference on Housing and Sustainable Urban Development, Quito, </a:t>
            </a:r>
            <a:r>
              <a:rPr lang="en-US" sz="1000" dirty="0">
                <a:solidFill>
                  <a:schemeClr val="bg1"/>
                </a:solidFill>
                <a:latin typeface="+mj-lt"/>
              </a:rPr>
              <a:t>Ecuador, October 2016</a:t>
            </a:r>
            <a:endParaRPr lang="en-US" sz="1000" i="1" dirty="0">
              <a:solidFill>
                <a:schemeClr val="bg1"/>
              </a:solidFill>
              <a:latin typeface="+mj-lt"/>
            </a:endParaRPr>
          </a:p>
        </p:txBody>
      </p:sp>
      <p:sp>
        <p:nvSpPr>
          <p:cNvPr id="13" name="Shape 384">
            <a:extLst>
              <a:ext uri="{FF2B5EF4-FFF2-40B4-BE49-F238E27FC236}">
                <a16:creationId xmlns:a16="http://schemas.microsoft.com/office/drawing/2014/main" id="{92B0BF26-0CFA-4B38-BBC6-8E0592D94DA3}"/>
              </a:ext>
            </a:extLst>
          </p:cNvPr>
          <p:cNvSpPr txBox="1"/>
          <p:nvPr/>
        </p:nvSpPr>
        <p:spPr>
          <a:xfrm>
            <a:off x="274974" y="223546"/>
            <a:ext cx="11917025" cy="558341"/>
          </a:xfrm>
          <a:prstGeom prst="rect">
            <a:avLst/>
          </a:prstGeom>
        </p:spPr>
        <p:txBody>
          <a:bodyPr vert="horz" lIns="91440" tIns="45720" rIns="91440" bIns="45720" rtlCol="0" anchor="b">
            <a:normAutofit/>
          </a:bodyPr>
          <a:lstStyle>
            <a:defPPr marR="0" lvl="0" algn="l" rtl="0">
              <a:lnSpc>
                <a:spcPct val="100000"/>
              </a:lnSpc>
              <a:spcBef>
                <a:spcPts val="0"/>
              </a:spcBef>
              <a:spcAft>
                <a:spcPts val="0"/>
              </a:spcAft>
              <a:defRPr/>
            </a:defPPr>
            <a:lvl1pPr>
              <a:lnSpc>
                <a:spcPct val="90000"/>
              </a:lnSpc>
              <a:spcBef>
                <a:spcPct val="0"/>
              </a:spcBef>
              <a:buNone/>
              <a:defRPr lang="en-US" sz="3300" b="0" i="0" cap="all" spc="75" baseline="0" dirty="0">
                <a:solidFill>
                  <a:srgbClr val="0098D9"/>
                </a:solidFill>
                <a:latin typeface="+mj-lt"/>
                <a:ea typeface="Frutiger LT Std 47 Light Condensed" charset="0"/>
                <a:cs typeface="Frutiger LT Std 47 Light Condensed" charset="0"/>
              </a:defRPr>
            </a:lvl1pPr>
          </a:lstStyle>
          <a:p>
            <a:r>
              <a:rPr lang="en-GB" dirty="0"/>
              <a:t>THE NEW URBAN AGENDA: moving from goals to implementation </a:t>
            </a:r>
            <a:endParaRPr dirty="0"/>
          </a:p>
        </p:txBody>
      </p:sp>
    </p:spTree>
    <p:extLst>
      <p:ext uri="{BB962C8B-B14F-4D97-AF65-F5344CB8AC3E}">
        <p14:creationId xmlns:p14="http://schemas.microsoft.com/office/powerpoint/2010/main" val="914182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1FE96B-46D1-F942-A138-DE26BED1C732}" type="datetime4">
              <a:rPr lang="en-US" smtClean="0"/>
              <a:t>November 25, 2019</a:t>
            </a:fld>
            <a:endParaRPr lang="en-US" dirty="0"/>
          </a:p>
        </p:txBody>
      </p:sp>
      <p:sp>
        <p:nvSpPr>
          <p:cNvPr id="3" name="Footer Placeholder 2"/>
          <p:cNvSpPr>
            <a:spLocks noGrp="1"/>
          </p:cNvSpPr>
          <p:nvPr>
            <p:ph type="ftr" sz="quarter" idx="11"/>
          </p:nvPr>
        </p:nvSpPr>
        <p:spPr/>
        <p:txBody>
          <a:bodyPr/>
          <a:lstStyle/>
          <a:p>
            <a:r>
              <a:rPr lang="en-US"/>
              <a:t>United Nations Human Settlements Programme (UN-Habitat)</a:t>
            </a:r>
            <a:endParaRPr lang="en-US" dirty="0"/>
          </a:p>
        </p:txBody>
      </p:sp>
      <p:sp>
        <p:nvSpPr>
          <p:cNvPr id="4" name="Slide Number Placeholder 3"/>
          <p:cNvSpPr>
            <a:spLocks noGrp="1"/>
          </p:cNvSpPr>
          <p:nvPr>
            <p:ph type="sldNum" sz="quarter" idx="12"/>
          </p:nvPr>
        </p:nvSpPr>
        <p:spPr/>
        <p:txBody>
          <a:bodyPr/>
          <a:lstStyle/>
          <a:p>
            <a:fld id="{2CFC8E84-CF7F-2F4F-881B-8D7473850D40}" type="slidenum">
              <a:rPr lang="en-US" smtClean="0"/>
              <a:pPr/>
              <a:t>10</a:t>
            </a:fld>
            <a:endParaRPr lang="en-US"/>
          </a:p>
        </p:txBody>
      </p:sp>
      <p:sp>
        <p:nvSpPr>
          <p:cNvPr id="5" name="Title 4"/>
          <p:cNvSpPr>
            <a:spLocks noGrp="1"/>
          </p:cNvSpPr>
          <p:nvPr>
            <p:ph type="title"/>
          </p:nvPr>
        </p:nvSpPr>
        <p:spPr/>
        <p:txBody>
          <a:bodyPr/>
          <a:lstStyle/>
          <a:p>
            <a:r>
              <a:rPr lang="en-GB" dirty="0"/>
              <a:t>Opportunities and challenges of the global agendas</a:t>
            </a:r>
          </a:p>
        </p:txBody>
      </p:sp>
      <p:sp>
        <p:nvSpPr>
          <p:cNvPr id="8" name="Content Placeholder 2">
            <a:extLst>
              <a:ext uri="{FF2B5EF4-FFF2-40B4-BE49-F238E27FC236}">
                <a16:creationId xmlns:a16="http://schemas.microsoft.com/office/drawing/2014/main" id="{BC500A25-6BC4-474C-8219-252FDB5BC521}"/>
              </a:ext>
            </a:extLst>
          </p:cNvPr>
          <p:cNvSpPr>
            <a:spLocks noGrp="1"/>
          </p:cNvSpPr>
          <p:nvPr>
            <p:ph sz="half" idx="1"/>
          </p:nvPr>
        </p:nvSpPr>
        <p:spPr>
          <a:xfrm>
            <a:off x="711457" y="846948"/>
            <a:ext cx="6074354" cy="2382846"/>
          </a:xfrm>
        </p:spPr>
        <p:txBody>
          <a:bodyPr anchor="t" anchorCtr="0">
            <a:normAutofit/>
          </a:bodyPr>
          <a:lstStyle/>
          <a:p>
            <a:pPr marL="228600" indent="-228600">
              <a:lnSpc>
                <a:spcPct val="100000"/>
              </a:lnSpc>
              <a:spcBef>
                <a:spcPts val="600"/>
              </a:spcBef>
              <a:buFont typeface="Arial" panose="020B0604020202020204" pitchFamily="34" charset="0"/>
              <a:buChar char="•"/>
            </a:pPr>
            <a:r>
              <a:rPr lang="en-US" sz="2400" dirty="0"/>
              <a:t>Mainstreaming of sustainable </a:t>
            </a:r>
            <a:r>
              <a:rPr lang="en-US" sz="2400" dirty="0" err="1"/>
              <a:t>urbanisation</a:t>
            </a:r>
            <a:endParaRPr lang="en-US" sz="2400" dirty="0"/>
          </a:p>
          <a:p>
            <a:pPr marL="228600" indent="-228600">
              <a:lnSpc>
                <a:spcPct val="100000"/>
              </a:lnSpc>
              <a:spcBef>
                <a:spcPts val="600"/>
              </a:spcBef>
              <a:buFont typeface="Arial" panose="020B0604020202020204" pitchFamily="34" charset="0"/>
              <a:buChar char="•"/>
            </a:pPr>
            <a:r>
              <a:rPr lang="en-US" sz="2400" dirty="0"/>
              <a:t>Beyond the hardware – inclusion, resilience, culture and heritage, governance, financing</a:t>
            </a:r>
          </a:p>
          <a:p>
            <a:pPr marL="228600" indent="-228600">
              <a:lnSpc>
                <a:spcPct val="100000"/>
              </a:lnSpc>
              <a:spcBef>
                <a:spcPts val="600"/>
              </a:spcBef>
              <a:buFont typeface="Arial" panose="020B0604020202020204" pitchFamily="34" charset="0"/>
              <a:buChar char="•"/>
            </a:pPr>
            <a:r>
              <a:rPr lang="en-US" sz="2400" dirty="0"/>
              <a:t>Resurgence of Urban policies, planning and design</a:t>
            </a:r>
          </a:p>
        </p:txBody>
      </p:sp>
      <p:sp>
        <p:nvSpPr>
          <p:cNvPr id="10" name="Content Placeholder 3">
            <a:extLst>
              <a:ext uri="{FF2B5EF4-FFF2-40B4-BE49-F238E27FC236}">
                <a16:creationId xmlns:a16="http://schemas.microsoft.com/office/drawing/2014/main" id="{DBAEE477-A06A-45A0-AF28-B6B07B87CC58}"/>
              </a:ext>
            </a:extLst>
          </p:cNvPr>
          <p:cNvSpPr txBox="1">
            <a:spLocks/>
          </p:cNvSpPr>
          <p:nvPr/>
        </p:nvSpPr>
        <p:spPr>
          <a:xfrm>
            <a:off x="7718495" y="846948"/>
            <a:ext cx="2917421" cy="19905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2400" dirty="0"/>
              <a:t>Capacities</a:t>
            </a:r>
          </a:p>
          <a:p>
            <a:pPr>
              <a:lnSpc>
                <a:spcPct val="100000"/>
              </a:lnSpc>
              <a:spcBef>
                <a:spcPts val="600"/>
              </a:spcBef>
            </a:pPr>
            <a:r>
              <a:rPr lang="en-US" sz="2400" dirty="0"/>
              <a:t>Resources</a:t>
            </a:r>
          </a:p>
          <a:p>
            <a:pPr>
              <a:lnSpc>
                <a:spcPct val="100000"/>
              </a:lnSpc>
              <a:spcBef>
                <a:spcPts val="600"/>
              </a:spcBef>
            </a:pPr>
            <a:r>
              <a:rPr lang="en-US" sz="2400" dirty="0"/>
              <a:t>Data</a:t>
            </a:r>
          </a:p>
          <a:p>
            <a:pPr>
              <a:lnSpc>
                <a:spcPct val="100000"/>
              </a:lnSpc>
              <a:spcBef>
                <a:spcPts val="600"/>
              </a:spcBef>
            </a:pPr>
            <a:r>
              <a:rPr lang="en-US" sz="2400" dirty="0"/>
              <a:t>Knowledge</a:t>
            </a:r>
          </a:p>
          <a:p>
            <a:pPr marL="0" indent="0">
              <a:lnSpc>
                <a:spcPct val="100000"/>
              </a:lnSpc>
              <a:spcBef>
                <a:spcPts val="600"/>
              </a:spcBef>
              <a:buFont typeface="Arial" panose="020B0604020202020204" pitchFamily="34" charset="0"/>
              <a:buNone/>
            </a:pPr>
            <a:endParaRPr lang="en-US" sz="2400" dirty="0"/>
          </a:p>
        </p:txBody>
      </p:sp>
      <p:pic>
        <p:nvPicPr>
          <p:cNvPr id="12" name="Picture 11">
            <a:extLst>
              <a:ext uri="{FF2B5EF4-FFF2-40B4-BE49-F238E27FC236}">
                <a16:creationId xmlns:a16="http://schemas.microsoft.com/office/drawing/2014/main" id="{AC78CEB8-63A7-4A4C-B72A-C0AD9FE50A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3942410"/>
            <a:ext cx="4061861" cy="30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3 Imagen">
            <a:extLst>
              <a:ext uri="{FF2B5EF4-FFF2-40B4-BE49-F238E27FC236}">
                <a16:creationId xmlns:a16="http://schemas.microsoft.com/office/drawing/2014/main" id="{33C91C9B-EC00-452D-A99F-449C47E0CC2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64197" y="3944487"/>
            <a:ext cx="4309782" cy="298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a:extLst>
              <a:ext uri="{FF2B5EF4-FFF2-40B4-BE49-F238E27FC236}">
                <a16:creationId xmlns:a16="http://schemas.microsoft.com/office/drawing/2014/main" id="{6EBB101E-C86E-4E06-9DCE-3766898D1C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3979" y="3944487"/>
            <a:ext cx="4733078" cy="354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892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28410F-69E5-1344-A896-7B165ECA3F6D}"/>
              </a:ext>
            </a:extLst>
          </p:cNvPr>
          <p:cNvSpPr>
            <a:spLocks noGrp="1"/>
          </p:cNvSpPr>
          <p:nvPr>
            <p:ph type="title"/>
          </p:nvPr>
        </p:nvSpPr>
        <p:spPr/>
        <p:txBody>
          <a:bodyPr/>
          <a:lstStyle/>
          <a:p>
            <a:r>
              <a:rPr lang="en-US" altLang="zh-CN" dirty="0"/>
              <a:t>NATIONAL</a:t>
            </a:r>
            <a:r>
              <a:rPr lang="zh-CN" altLang="en-US" dirty="0"/>
              <a:t> </a:t>
            </a:r>
            <a:r>
              <a:rPr lang="en-US" altLang="zh-CN" dirty="0"/>
              <a:t>URBAN</a:t>
            </a:r>
            <a:r>
              <a:rPr lang="zh-CN" altLang="en-US" dirty="0"/>
              <a:t> </a:t>
            </a:r>
            <a:r>
              <a:rPr lang="en-US" altLang="zh-CN" dirty="0" err="1"/>
              <a:t>POLICies</a:t>
            </a:r>
            <a:endParaRPr lang="en-GB" dirty="0"/>
          </a:p>
        </p:txBody>
      </p:sp>
      <p:sp>
        <p:nvSpPr>
          <p:cNvPr id="7" name="Text Placeholder 6">
            <a:extLst>
              <a:ext uri="{FF2B5EF4-FFF2-40B4-BE49-F238E27FC236}">
                <a16:creationId xmlns:a16="http://schemas.microsoft.com/office/drawing/2014/main" id="{B29A8E26-CBBA-5944-88FD-5E3B9F517481}"/>
              </a:ext>
            </a:extLst>
          </p:cNvPr>
          <p:cNvSpPr>
            <a:spLocks noGrp="1"/>
          </p:cNvSpPr>
          <p:nvPr>
            <p:ph type="body" sz="quarter" idx="13"/>
          </p:nvPr>
        </p:nvSpPr>
        <p:spPr>
          <a:xfrm>
            <a:off x="0" y="703577"/>
            <a:ext cx="11724640" cy="535706"/>
          </a:xfrm>
        </p:spPr>
        <p:txBody>
          <a:bodyPr/>
          <a:lstStyle/>
          <a:p>
            <a:r>
              <a:rPr lang="en-US" altLang="zh-CN" dirty="0"/>
              <a:t>National</a:t>
            </a:r>
            <a:r>
              <a:rPr lang="zh-CN" altLang="en-US" dirty="0"/>
              <a:t> </a:t>
            </a:r>
            <a:r>
              <a:rPr lang="en-US" altLang="zh-CN" dirty="0"/>
              <a:t>and Sub National Frameworks</a:t>
            </a:r>
            <a:r>
              <a:rPr lang="zh-CN" altLang="en-US" dirty="0"/>
              <a:t> </a:t>
            </a:r>
            <a:r>
              <a:rPr lang="en-US" altLang="zh-CN" dirty="0"/>
              <a:t>to</a:t>
            </a:r>
            <a:r>
              <a:rPr lang="zh-CN" altLang="en-US" dirty="0"/>
              <a:t> </a:t>
            </a:r>
            <a:r>
              <a:rPr lang="en-US" altLang="zh-CN" dirty="0"/>
              <a:t>Safeguard</a:t>
            </a:r>
            <a:r>
              <a:rPr lang="zh-CN" altLang="en-US" dirty="0"/>
              <a:t> </a:t>
            </a:r>
            <a:r>
              <a:rPr lang="en-US" altLang="zh-CN" dirty="0"/>
              <a:t>Sustainable</a:t>
            </a:r>
            <a:r>
              <a:rPr lang="zh-CN" altLang="en-US" dirty="0"/>
              <a:t> </a:t>
            </a:r>
            <a:r>
              <a:rPr lang="en-US" altLang="zh-CN" dirty="0"/>
              <a:t>Urbanization</a:t>
            </a:r>
            <a:endParaRPr lang="en-GB" dirty="0"/>
          </a:p>
        </p:txBody>
      </p:sp>
      <p:grpSp>
        <p:nvGrpSpPr>
          <p:cNvPr id="8" name="Group 7">
            <a:extLst>
              <a:ext uri="{FF2B5EF4-FFF2-40B4-BE49-F238E27FC236}">
                <a16:creationId xmlns:a16="http://schemas.microsoft.com/office/drawing/2014/main" id="{220A0517-062E-F84B-9DEA-B1B1AC209425}"/>
              </a:ext>
            </a:extLst>
          </p:cNvPr>
          <p:cNvGrpSpPr/>
          <p:nvPr/>
        </p:nvGrpSpPr>
        <p:grpSpPr>
          <a:xfrm>
            <a:off x="5948629" y="2277562"/>
            <a:ext cx="5520128" cy="3657435"/>
            <a:chOff x="5929795" y="1697953"/>
            <a:chExt cx="6051091" cy="4009231"/>
          </a:xfrm>
        </p:grpSpPr>
        <p:sp>
          <p:nvSpPr>
            <p:cNvPr id="9" name="object 28">
              <a:extLst>
                <a:ext uri="{FF2B5EF4-FFF2-40B4-BE49-F238E27FC236}">
                  <a16:creationId xmlns:a16="http://schemas.microsoft.com/office/drawing/2014/main" id="{A1F69362-5810-1A4C-804F-68DE54C1B198}"/>
                </a:ext>
              </a:extLst>
            </p:cNvPr>
            <p:cNvSpPr/>
            <p:nvPr/>
          </p:nvSpPr>
          <p:spPr>
            <a:xfrm>
              <a:off x="6268905" y="4880338"/>
              <a:ext cx="1417168" cy="175618"/>
            </a:xfrm>
            <a:custGeom>
              <a:avLst/>
              <a:gdLst/>
              <a:ahLst/>
              <a:cxnLst/>
              <a:rect l="l" t="t" r="r" b="b"/>
              <a:pathLst>
                <a:path w="2208529" h="273684">
                  <a:moveTo>
                    <a:pt x="403401" y="0"/>
                  </a:moveTo>
                  <a:lnTo>
                    <a:pt x="335874" y="53000"/>
                  </a:lnTo>
                  <a:lnTo>
                    <a:pt x="304304" y="85262"/>
                  </a:lnTo>
                  <a:lnTo>
                    <a:pt x="288797" y="101901"/>
                  </a:lnTo>
                  <a:lnTo>
                    <a:pt x="219794" y="153519"/>
                  </a:lnTo>
                  <a:lnTo>
                    <a:pt x="156749" y="176617"/>
                  </a:lnTo>
                  <a:lnTo>
                    <a:pt x="132823" y="181353"/>
                  </a:lnTo>
                  <a:lnTo>
                    <a:pt x="112907" y="186658"/>
                  </a:lnTo>
                  <a:lnTo>
                    <a:pt x="93546" y="195243"/>
                  </a:lnTo>
                  <a:lnTo>
                    <a:pt x="74594" y="206251"/>
                  </a:lnTo>
                  <a:lnTo>
                    <a:pt x="55914" y="218822"/>
                  </a:lnTo>
                  <a:lnTo>
                    <a:pt x="18763" y="245229"/>
                  </a:lnTo>
                  <a:lnTo>
                    <a:pt x="0" y="257348"/>
                  </a:lnTo>
                  <a:lnTo>
                    <a:pt x="13413" y="273515"/>
                  </a:lnTo>
                  <a:lnTo>
                    <a:pt x="2204247" y="273515"/>
                  </a:lnTo>
                  <a:lnTo>
                    <a:pt x="2208089" y="252910"/>
                  </a:lnTo>
                  <a:lnTo>
                    <a:pt x="2205712" y="241550"/>
                  </a:lnTo>
                  <a:lnTo>
                    <a:pt x="2104229" y="216931"/>
                  </a:lnTo>
                  <a:lnTo>
                    <a:pt x="672377" y="216931"/>
                  </a:lnTo>
                  <a:lnTo>
                    <a:pt x="468027" y="203674"/>
                  </a:lnTo>
                  <a:lnTo>
                    <a:pt x="484247" y="188160"/>
                  </a:lnTo>
                  <a:lnTo>
                    <a:pt x="489618" y="173796"/>
                  </a:lnTo>
                  <a:lnTo>
                    <a:pt x="481660" y="153519"/>
                  </a:lnTo>
                  <a:lnTo>
                    <a:pt x="448824" y="78070"/>
                  </a:lnTo>
                  <a:lnTo>
                    <a:pt x="416364" y="19864"/>
                  </a:lnTo>
                  <a:lnTo>
                    <a:pt x="403401" y="0"/>
                  </a:lnTo>
                  <a:close/>
                </a:path>
              </a:pathLst>
            </a:custGeom>
            <a:solidFill>
              <a:srgbClr val="E6D7E0"/>
            </a:solidFill>
          </p:spPr>
          <p:txBody>
            <a:bodyPr wrap="square" lIns="0" tIns="0" rIns="0" bIns="0" rtlCol="0"/>
            <a:lstStyle/>
            <a:p>
              <a:endParaRPr sz="1050"/>
            </a:p>
          </p:txBody>
        </p:sp>
        <p:sp>
          <p:nvSpPr>
            <p:cNvPr id="10" name="object 29">
              <a:extLst>
                <a:ext uri="{FF2B5EF4-FFF2-40B4-BE49-F238E27FC236}">
                  <a16:creationId xmlns:a16="http://schemas.microsoft.com/office/drawing/2014/main" id="{8A2D3340-3043-1B4E-910A-67EFFE83A004}"/>
                </a:ext>
              </a:extLst>
            </p:cNvPr>
            <p:cNvSpPr/>
            <p:nvPr/>
          </p:nvSpPr>
          <p:spPr>
            <a:xfrm>
              <a:off x="6590003" y="4934695"/>
              <a:ext cx="1029260" cy="85160"/>
            </a:xfrm>
            <a:custGeom>
              <a:avLst/>
              <a:gdLst/>
              <a:ahLst/>
              <a:cxnLst/>
              <a:rect l="l" t="t" r="r" b="b"/>
              <a:pathLst>
                <a:path w="1604009" h="132715">
                  <a:moveTo>
                    <a:pt x="0" y="0"/>
                  </a:moveTo>
                  <a:lnTo>
                    <a:pt x="171973" y="132222"/>
                  </a:lnTo>
                  <a:lnTo>
                    <a:pt x="1603825" y="132222"/>
                  </a:lnTo>
                  <a:lnTo>
                    <a:pt x="1525775" y="113287"/>
                  </a:lnTo>
                  <a:lnTo>
                    <a:pt x="1321394" y="113287"/>
                  </a:lnTo>
                  <a:lnTo>
                    <a:pt x="1297269" y="112831"/>
                  </a:lnTo>
                  <a:lnTo>
                    <a:pt x="1231239" y="101880"/>
                  </a:lnTo>
                  <a:lnTo>
                    <a:pt x="1169116" y="69781"/>
                  </a:lnTo>
                  <a:lnTo>
                    <a:pt x="870486" y="69781"/>
                  </a:lnTo>
                  <a:lnTo>
                    <a:pt x="847073" y="68192"/>
                  </a:lnTo>
                  <a:lnTo>
                    <a:pt x="822205" y="64123"/>
                  </a:lnTo>
                  <a:lnTo>
                    <a:pt x="800310" y="60269"/>
                  </a:lnTo>
                  <a:lnTo>
                    <a:pt x="778332" y="56873"/>
                  </a:lnTo>
                  <a:lnTo>
                    <a:pt x="756301" y="53868"/>
                  </a:lnTo>
                  <a:lnTo>
                    <a:pt x="734218" y="51182"/>
                  </a:lnTo>
                  <a:lnTo>
                    <a:pt x="580505" y="35464"/>
                  </a:lnTo>
                  <a:lnTo>
                    <a:pt x="495388" y="22762"/>
                  </a:lnTo>
                  <a:lnTo>
                    <a:pt x="494225" y="4795"/>
                  </a:lnTo>
                  <a:lnTo>
                    <a:pt x="52605" y="4795"/>
                  </a:lnTo>
                  <a:lnTo>
                    <a:pt x="27224" y="3670"/>
                  </a:lnTo>
                  <a:lnTo>
                    <a:pt x="0" y="0"/>
                  </a:lnTo>
                  <a:close/>
                </a:path>
              </a:pathLst>
            </a:custGeom>
            <a:solidFill>
              <a:srgbClr val="E6D7E0"/>
            </a:solidFill>
          </p:spPr>
          <p:txBody>
            <a:bodyPr wrap="square" lIns="0" tIns="0" rIns="0" bIns="0" rtlCol="0"/>
            <a:lstStyle/>
            <a:p>
              <a:endParaRPr sz="1050"/>
            </a:p>
          </p:txBody>
        </p:sp>
        <p:sp>
          <p:nvSpPr>
            <p:cNvPr id="11" name="object 30">
              <a:extLst>
                <a:ext uri="{FF2B5EF4-FFF2-40B4-BE49-F238E27FC236}">
                  <a16:creationId xmlns:a16="http://schemas.microsoft.com/office/drawing/2014/main" id="{61DE444A-D80B-E548-AF41-D01589A046DB}"/>
                </a:ext>
              </a:extLst>
            </p:cNvPr>
            <p:cNvSpPr/>
            <p:nvPr/>
          </p:nvSpPr>
          <p:spPr>
            <a:xfrm>
              <a:off x="7423933" y="4972182"/>
              <a:ext cx="145465" cy="35449"/>
            </a:xfrm>
            <a:custGeom>
              <a:avLst/>
              <a:gdLst/>
              <a:ahLst/>
              <a:cxnLst/>
              <a:rect l="l" t="t" r="r" b="b"/>
              <a:pathLst>
                <a:path w="226695" h="55245">
                  <a:moveTo>
                    <a:pt x="0" y="0"/>
                  </a:moveTo>
                  <a:lnTo>
                    <a:pt x="7559" y="6610"/>
                  </a:lnTo>
                  <a:lnTo>
                    <a:pt x="27329" y="24663"/>
                  </a:lnTo>
                  <a:lnTo>
                    <a:pt x="39852" y="39184"/>
                  </a:lnTo>
                  <a:lnTo>
                    <a:pt x="46951" y="53892"/>
                  </a:lnTo>
                  <a:lnTo>
                    <a:pt x="21789" y="54867"/>
                  </a:lnTo>
                  <a:lnTo>
                    <a:pt x="226171" y="54867"/>
                  </a:lnTo>
                  <a:lnTo>
                    <a:pt x="0" y="0"/>
                  </a:lnTo>
                  <a:close/>
                </a:path>
              </a:pathLst>
            </a:custGeom>
            <a:solidFill>
              <a:srgbClr val="E6D7E0"/>
            </a:solidFill>
          </p:spPr>
          <p:txBody>
            <a:bodyPr wrap="square" lIns="0" tIns="0" rIns="0" bIns="0" rtlCol="0"/>
            <a:lstStyle/>
            <a:p>
              <a:endParaRPr sz="1050"/>
            </a:p>
          </p:txBody>
        </p:sp>
        <p:sp>
          <p:nvSpPr>
            <p:cNvPr id="12" name="object 31">
              <a:extLst>
                <a:ext uri="{FF2B5EF4-FFF2-40B4-BE49-F238E27FC236}">
                  <a16:creationId xmlns:a16="http://schemas.microsoft.com/office/drawing/2014/main" id="{516C4FF8-C0CF-9D4C-AC50-60AEBD2BC683}"/>
                </a:ext>
              </a:extLst>
            </p:cNvPr>
            <p:cNvSpPr/>
            <p:nvPr/>
          </p:nvSpPr>
          <p:spPr>
            <a:xfrm>
              <a:off x="7148577" y="4893085"/>
              <a:ext cx="191917" cy="86383"/>
            </a:xfrm>
            <a:custGeom>
              <a:avLst/>
              <a:gdLst/>
              <a:ahLst/>
              <a:cxnLst/>
              <a:rect l="l" t="t" r="r" b="b"/>
              <a:pathLst>
                <a:path w="299084" h="134620">
                  <a:moveTo>
                    <a:pt x="292860" y="0"/>
                  </a:moveTo>
                  <a:lnTo>
                    <a:pt x="219375" y="39303"/>
                  </a:lnTo>
                  <a:lnTo>
                    <a:pt x="168832" y="73152"/>
                  </a:lnTo>
                  <a:lnTo>
                    <a:pt x="152100" y="84111"/>
                  </a:lnTo>
                  <a:lnTo>
                    <a:pt x="81987" y="120520"/>
                  </a:lnTo>
                  <a:lnTo>
                    <a:pt x="0" y="134626"/>
                  </a:lnTo>
                  <a:lnTo>
                    <a:pt x="298629" y="134626"/>
                  </a:lnTo>
                  <a:lnTo>
                    <a:pt x="287876" y="125999"/>
                  </a:lnTo>
                  <a:lnTo>
                    <a:pt x="272441" y="110478"/>
                  </a:lnTo>
                  <a:lnTo>
                    <a:pt x="258138" y="92619"/>
                  </a:lnTo>
                  <a:lnTo>
                    <a:pt x="244987" y="72322"/>
                  </a:lnTo>
                  <a:lnTo>
                    <a:pt x="257709" y="56748"/>
                  </a:lnTo>
                  <a:lnTo>
                    <a:pt x="270117" y="40112"/>
                  </a:lnTo>
                  <a:lnTo>
                    <a:pt x="281928" y="21500"/>
                  </a:lnTo>
                  <a:lnTo>
                    <a:pt x="292860" y="0"/>
                  </a:lnTo>
                  <a:close/>
                </a:path>
              </a:pathLst>
            </a:custGeom>
            <a:solidFill>
              <a:srgbClr val="E6D7E0"/>
            </a:solidFill>
          </p:spPr>
          <p:txBody>
            <a:bodyPr wrap="square" lIns="0" tIns="0" rIns="0" bIns="0" rtlCol="0"/>
            <a:lstStyle/>
            <a:p>
              <a:endParaRPr sz="1050"/>
            </a:p>
          </p:txBody>
        </p:sp>
        <p:sp>
          <p:nvSpPr>
            <p:cNvPr id="13" name="object 32">
              <a:extLst>
                <a:ext uri="{FF2B5EF4-FFF2-40B4-BE49-F238E27FC236}">
                  <a16:creationId xmlns:a16="http://schemas.microsoft.com/office/drawing/2014/main" id="{7CDD0789-6652-B449-BB26-AC3FDA58076B}"/>
                </a:ext>
              </a:extLst>
            </p:cNvPr>
            <p:cNvSpPr/>
            <p:nvPr/>
          </p:nvSpPr>
          <p:spPr>
            <a:xfrm>
              <a:off x="6870755" y="4774920"/>
              <a:ext cx="217180" cy="181323"/>
            </a:xfrm>
            <a:custGeom>
              <a:avLst/>
              <a:gdLst/>
              <a:ahLst/>
              <a:cxnLst/>
              <a:rect l="l" t="t" r="r" b="b"/>
              <a:pathLst>
                <a:path w="338454" h="282575">
                  <a:moveTo>
                    <a:pt x="0" y="0"/>
                  </a:moveTo>
                  <a:lnTo>
                    <a:pt x="57830" y="64554"/>
                  </a:lnTo>
                  <a:lnTo>
                    <a:pt x="74741" y="79017"/>
                  </a:lnTo>
                  <a:lnTo>
                    <a:pt x="91410" y="93673"/>
                  </a:lnTo>
                  <a:lnTo>
                    <a:pt x="133985" y="143121"/>
                  </a:lnTo>
                  <a:lnTo>
                    <a:pt x="152665" y="209872"/>
                  </a:lnTo>
                  <a:lnTo>
                    <a:pt x="163429" y="223117"/>
                  </a:lnTo>
                  <a:lnTo>
                    <a:pt x="229427" y="255658"/>
                  </a:lnTo>
                  <a:lnTo>
                    <a:pt x="313110" y="282392"/>
                  </a:lnTo>
                  <a:lnTo>
                    <a:pt x="338042" y="252416"/>
                  </a:lnTo>
                  <a:lnTo>
                    <a:pt x="0" y="0"/>
                  </a:lnTo>
                  <a:close/>
                </a:path>
              </a:pathLst>
            </a:custGeom>
            <a:solidFill>
              <a:srgbClr val="E6D7E0"/>
            </a:solidFill>
          </p:spPr>
          <p:txBody>
            <a:bodyPr wrap="square" lIns="0" tIns="0" rIns="0" bIns="0" rtlCol="0"/>
            <a:lstStyle/>
            <a:p>
              <a:endParaRPr sz="1050"/>
            </a:p>
          </p:txBody>
        </p:sp>
        <p:sp>
          <p:nvSpPr>
            <p:cNvPr id="14" name="object 33">
              <a:extLst>
                <a:ext uri="{FF2B5EF4-FFF2-40B4-BE49-F238E27FC236}">
                  <a16:creationId xmlns:a16="http://schemas.microsoft.com/office/drawing/2014/main" id="{5044E070-4A16-CB4B-BC72-DE2B07F8485C}"/>
                </a:ext>
              </a:extLst>
            </p:cNvPr>
            <p:cNvSpPr/>
            <p:nvPr/>
          </p:nvSpPr>
          <p:spPr>
            <a:xfrm>
              <a:off x="6623759" y="4758516"/>
              <a:ext cx="283596" cy="179285"/>
            </a:xfrm>
            <a:custGeom>
              <a:avLst/>
              <a:gdLst/>
              <a:ahLst/>
              <a:cxnLst/>
              <a:rect l="l" t="t" r="r" b="b"/>
              <a:pathLst>
                <a:path w="441959" h="279400">
                  <a:moveTo>
                    <a:pt x="350617" y="0"/>
                  </a:moveTo>
                  <a:lnTo>
                    <a:pt x="302399" y="49931"/>
                  </a:lnTo>
                  <a:lnTo>
                    <a:pt x="208108" y="160401"/>
                  </a:lnTo>
                  <a:lnTo>
                    <a:pt x="194758" y="175675"/>
                  </a:lnTo>
                  <a:lnTo>
                    <a:pt x="137074" y="231243"/>
                  </a:lnTo>
                  <a:lnTo>
                    <a:pt x="66416" y="269289"/>
                  </a:lnTo>
                  <a:lnTo>
                    <a:pt x="0" y="279354"/>
                  </a:lnTo>
                  <a:lnTo>
                    <a:pt x="441620" y="279354"/>
                  </a:lnTo>
                  <a:lnTo>
                    <a:pt x="397223" y="216127"/>
                  </a:lnTo>
                  <a:lnTo>
                    <a:pt x="366784" y="201571"/>
                  </a:lnTo>
                  <a:lnTo>
                    <a:pt x="352900" y="193745"/>
                  </a:lnTo>
                  <a:lnTo>
                    <a:pt x="341225" y="184091"/>
                  </a:lnTo>
                  <a:lnTo>
                    <a:pt x="332733" y="171514"/>
                  </a:lnTo>
                  <a:lnTo>
                    <a:pt x="350847" y="159165"/>
                  </a:lnTo>
                  <a:lnTo>
                    <a:pt x="367412" y="146103"/>
                  </a:lnTo>
                  <a:lnTo>
                    <a:pt x="382668" y="131212"/>
                  </a:lnTo>
                  <a:lnTo>
                    <a:pt x="371548" y="117170"/>
                  </a:lnTo>
                  <a:lnTo>
                    <a:pt x="360523" y="103574"/>
                  </a:lnTo>
                  <a:lnTo>
                    <a:pt x="350774" y="90482"/>
                  </a:lnTo>
                  <a:lnTo>
                    <a:pt x="343476" y="77944"/>
                  </a:lnTo>
                  <a:lnTo>
                    <a:pt x="339801" y="66019"/>
                  </a:lnTo>
                  <a:lnTo>
                    <a:pt x="340932" y="54761"/>
                  </a:lnTo>
                  <a:lnTo>
                    <a:pt x="348041" y="44224"/>
                  </a:lnTo>
                  <a:lnTo>
                    <a:pt x="362303" y="34467"/>
                  </a:lnTo>
                  <a:lnTo>
                    <a:pt x="384888" y="25539"/>
                  </a:lnTo>
                  <a:lnTo>
                    <a:pt x="350617" y="0"/>
                  </a:lnTo>
                  <a:close/>
                </a:path>
              </a:pathLst>
            </a:custGeom>
            <a:solidFill>
              <a:srgbClr val="E6D7E0"/>
            </a:solidFill>
          </p:spPr>
          <p:txBody>
            <a:bodyPr wrap="square" lIns="0" tIns="0" rIns="0" bIns="0" rtlCol="0"/>
            <a:lstStyle/>
            <a:p>
              <a:endParaRPr sz="1050"/>
            </a:p>
          </p:txBody>
        </p:sp>
        <p:sp>
          <p:nvSpPr>
            <p:cNvPr id="15" name="object 34">
              <a:extLst>
                <a:ext uri="{FF2B5EF4-FFF2-40B4-BE49-F238E27FC236}">
                  <a16:creationId xmlns:a16="http://schemas.microsoft.com/office/drawing/2014/main" id="{AB5E01A3-CBD1-8D42-9F16-157A10DAB1A3}"/>
                </a:ext>
              </a:extLst>
            </p:cNvPr>
            <p:cNvSpPr/>
            <p:nvPr/>
          </p:nvSpPr>
          <p:spPr>
            <a:xfrm>
              <a:off x="10705300" y="4602401"/>
              <a:ext cx="1261516" cy="595715"/>
            </a:xfrm>
            <a:custGeom>
              <a:avLst/>
              <a:gdLst/>
              <a:ahLst/>
              <a:cxnLst/>
              <a:rect l="l" t="t" r="r" b="b"/>
              <a:pathLst>
                <a:path w="1965959" h="928370">
                  <a:moveTo>
                    <a:pt x="385024" y="0"/>
                  </a:moveTo>
                  <a:lnTo>
                    <a:pt x="124195" y="877"/>
                  </a:lnTo>
                  <a:lnTo>
                    <a:pt x="119797" y="66710"/>
                  </a:lnTo>
                  <a:lnTo>
                    <a:pt x="0" y="66710"/>
                  </a:lnTo>
                  <a:lnTo>
                    <a:pt x="0" y="928017"/>
                  </a:lnTo>
                  <a:lnTo>
                    <a:pt x="1965646" y="928017"/>
                  </a:lnTo>
                  <a:lnTo>
                    <a:pt x="1965646" y="290756"/>
                  </a:lnTo>
                  <a:lnTo>
                    <a:pt x="584139" y="290756"/>
                  </a:lnTo>
                  <a:lnTo>
                    <a:pt x="584139" y="69322"/>
                  </a:lnTo>
                  <a:lnTo>
                    <a:pt x="385024" y="69322"/>
                  </a:lnTo>
                  <a:lnTo>
                    <a:pt x="385024" y="0"/>
                  </a:lnTo>
                  <a:close/>
                </a:path>
              </a:pathLst>
            </a:custGeom>
            <a:solidFill>
              <a:srgbClr val="E6D7E0"/>
            </a:solidFill>
          </p:spPr>
          <p:txBody>
            <a:bodyPr wrap="square" lIns="0" tIns="0" rIns="0" bIns="0" rtlCol="0"/>
            <a:lstStyle/>
            <a:p>
              <a:endParaRPr sz="1050"/>
            </a:p>
          </p:txBody>
        </p:sp>
        <p:sp>
          <p:nvSpPr>
            <p:cNvPr id="16" name="object 35">
              <a:extLst>
                <a:ext uri="{FF2B5EF4-FFF2-40B4-BE49-F238E27FC236}">
                  <a16:creationId xmlns:a16="http://schemas.microsoft.com/office/drawing/2014/main" id="{A0DA6EEB-6353-7A4D-B1F1-5A579A353EAF}"/>
                </a:ext>
              </a:extLst>
            </p:cNvPr>
            <p:cNvSpPr/>
            <p:nvPr/>
          </p:nvSpPr>
          <p:spPr>
            <a:xfrm>
              <a:off x="11127680" y="4482758"/>
              <a:ext cx="838973" cy="306415"/>
            </a:xfrm>
            <a:custGeom>
              <a:avLst/>
              <a:gdLst/>
              <a:ahLst/>
              <a:cxnLst/>
              <a:rect l="l" t="t" r="r" b="b"/>
              <a:pathLst>
                <a:path w="1307465" h="477520">
                  <a:moveTo>
                    <a:pt x="0" y="477520"/>
                  </a:moveTo>
                  <a:lnTo>
                    <a:pt x="1307405" y="477520"/>
                  </a:lnTo>
                  <a:lnTo>
                    <a:pt x="1307405" y="0"/>
                  </a:lnTo>
                  <a:lnTo>
                    <a:pt x="0" y="0"/>
                  </a:lnTo>
                  <a:lnTo>
                    <a:pt x="0" y="477520"/>
                  </a:lnTo>
                  <a:close/>
                </a:path>
              </a:pathLst>
            </a:custGeom>
            <a:solidFill>
              <a:srgbClr val="E6D7E0"/>
            </a:solidFill>
          </p:spPr>
          <p:txBody>
            <a:bodyPr wrap="square" lIns="0" tIns="0" rIns="0" bIns="0" rtlCol="0"/>
            <a:lstStyle/>
            <a:p>
              <a:endParaRPr sz="1050"/>
            </a:p>
          </p:txBody>
        </p:sp>
        <p:sp>
          <p:nvSpPr>
            <p:cNvPr id="17" name="object 36">
              <a:extLst>
                <a:ext uri="{FF2B5EF4-FFF2-40B4-BE49-F238E27FC236}">
                  <a16:creationId xmlns:a16="http://schemas.microsoft.com/office/drawing/2014/main" id="{AC293892-0E17-3C48-8D93-D4927E8ACE4B}"/>
                </a:ext>
              </a:extLst>
            </p:cNvPr>
            <p:cNvSpPr/>
            <p:nvPr/>
          </p:nvSpPr>
          <p:spPr>
            <a:xfrm>
              <a:off x="11127680" y="4465237"/>
              <a:ext cx="388315" cy="0"/>
            </a:xfrm>
            <a:custGeom>
              <a:avLst/>
              <a:gdLst/>
              <a:ahLst/>
              <a:cxnLst/>
              <a:rect l="l" t="t" r="r" b="b"/>
              <a:pathLst>
                <a:path w="605155">
                  <a:moveTo>
                    <a:pt x="0" y="0"/>
                  </a:moveTo>
                  <a:lnTo>
                    <a:pt x="604547" y="0"/>
                  </a:lnTo>
                </a:path>
              </a:pathLst>
            </a:custGeom>
            <a:ln w="55879">
              <a:solidFill>
                <a:srgbClr val="E6D7E0"/>
              </a:solidFill>
            </a:ln>
          </p:spPr>
          <p:txBody>
            <a:bodyPr wrap="square" lIns="0" tIns="0" rIns="0" bIns="0" rtlCol="0"/>
            <a:lstStyle/>
            <a:p>
              <a:endParaRPr sz="1050"/>
            </a:p>
          </p:txBody>
        </p:sp>
        <p:sp>
          <p:nvSpPr>
            <p:cNvPr id="18" name="object 37">
              <a:extLst>
                <a:ext uri="{FF2B5EF4-FFF2-40B4-BE49-F238E27FC236}">
                  <a16:creationId xmlns:a16="http://schemas.microsoft.com/office/drawing/2014/main" id="{C547A215-4B34-D44E-8182-CD9C0C70DAF7}"/>
                </a:ext>
              </a:extLst>
            </p:cNvPr>
            <p:cNvSpPr/>
            <p:nvPr/>
          </p:nvSpPr>
          <p:spPr>
            <a:xfrm>
              <a:off x="11242191" y="4307547"/>
              <a:ext cx="273409" cy="140168"/>
            </a:xfrm>
            <a:custGeom>
              <a:avLst/>
              <a:gdLst/>
              <a:ahLst/>
              <a:cxnLst/>
              <a:rect l="l" t="t" r="r" b="b"/>
              <a:pathLst>
                <a:path w="426084" h="218440">
                  <a:moveTo>
                    <a:pt x="0" y="218440"/>
                  </a:moveTo>
                  <a:lnTo>
                    <a:pt x="426091" y="218440"/>
                  </a:lnTo>
                  <a:lnTo>
                    <a:pt x="426091" y="0"/>
                  </a:lnTo>
                  <a:lnTo>
                    <a:pt x="0" y="0"/>
                  </a:lnTo>
                  <a:lnTo>
                    <a:pt x="0" y="218440"/>
                  </a:lnTo>
                  <a:close/>
                </a:path>
              </a:pathLst>
            </a:custGeom>
            <a:solidFill>
              <a:srgbClr val="E6D7E0"/>
            </a:solidFill>
          </p:spPr>
          <p:txBody>
            <a:bodyPr wrap="square" lIns="0" tIns="0" rIns="0" bIns="0" rtlCol="0"/>
            <a:lstStyle/>
            <a:p>
              <a:endParaRPr sz="1050"/>
            </a:p>
          </p:txBody>
        </p:sp>
        <p:sp>
          <p:nvSpPr>
            <p:cNvPr id="19" name="object 38">
              <a:extLst>
                <a:ext uri="{FF2B5EF4-FFF2-40B4-BE49-F238E27FC236}">
                  <a16:creationId xmlns:a16="http://schemas.microsoft.com/office/drawing/2014/main" id="{CC8FAD4B-378F-CD46-801C-CAECE3315CA5}"/>
                </a:ext>
              </a:extLst>
            </p:cNvPr>
            <p:cNvSpPr/>
            <p:nvPr/>
          </p:nvSpPr>
          <p:spPr>
            <a:xfrm>
              <a:off x="11242191" y="4306325"/>
              <a:ext cx="138539" cy="0"/>
            </a:xfrm>
            <a:custGeom>
              <a:avLst/>
              <a:gdLst/>
              <a:ahLst/>
              <a:cxnLst/>
              <a:rect l="l" t="t" r="r" b="b"/>
              <a:pathLst>
                <a:path w="215900">
                  <a:moveTo>
                    <a:pt x="0" y="0"/>
                  </a:moveTo>
                  <a:lnTo>
                    <a:pt x="215836" y="0"/>
                  </a:lnTo>
                </a:path>
              </a:pathLst>
            </a:custGeom>
            <a:ln w="5079">
              <a:solidFill>
                <a:srgbClr val="E6D7E0"/>
              </a:solidFill>
            </a:ln>
          </p:spPr>
          <p:txBody>
            <a:bodyPr wrap="square" lIns="0" tIns="0" rIns="0" bIns="0" rtlCol="0"/>
            <a:lstStyle/>
            <a:p>
              <a:endParaRPr sz="1050"/>
            </a:p>
          </p:txBody>
        </p:sp>
        <p:sp>
          <p:nvSpPr>
            <p:cNvPr id="20" name="object 39">
              <a:extLst>
                <a:ext uri="{FF2B5EF4-FFF2-40B4-BE49-F238E27FC236}">
                  <a16:creationId xmlns:a16="http://schemas.microsoft.com/office/drawing/2014/main" id="{82C4BA47-266F-294A-A874-9217504A547C}"/>
                </a:ext>
              </a:extLst>
            </p:cNvPr>
            <p:cNvSpPr/>
            <p:nvPr/>
          </p:nvSpPr>
          <p:spPr>
            <a:xfrm>
              <a:off x="11376883" y="4049213"/>
              <a:ext cx="0" cy="255889"/>
            </a:xfrm>
            <a:custGeom>
              <a:avLst/>
              <a:gdLst/>
              <a:ahLst/>
              <a:cxnLst/>
              <a:rect l="l" t="t" r="r" b="b"/>
              <a:pathLst>
                <a:path h="398779">
                  <a:moveTo>
                    <a:pt x="0" y="0"/>
                  </a:moveTo>
                  <a:lnTo>
                    <a:pt x="0" y="398780"/>
                  </a:lnTo>
                </a:path>
              </a:pathLst>
            </a:custGeom>
            <a:ln w="13133">
              <a:solidFill>
                <a:srgbClr val="E6D7E0"/>
              </a:solidFill>
            </a:ln>
          </p:spPr>
          <p:txBody>
            <a:bodyPr wrap="square" lIns="0" tIns="0" rIns="0" bIns="0" rtlCol="0"/>
            <a:lstStyle/>
            <a:p>
              <a:endParaRPr sz="1050"/>
            </a:p>
          </p:txBody>
        </p:sp>
        <p:sp>
          <p:nvSpPr>
            <p:cNvPr id="21" name="object 40">
              <a:extLst>
                <a:ext uri="{FF2B5EF4-FFF2-40B4-BE49-F238E27FC236}">
                  <a16:creationId xmlns:a16="http://schemas.microsoft.com/office/drawing/2014/main" id="{28BB72B2-8C0A-0049-9FF6-038A0ABA9ECC}"/>
                </a:ext>
              </a:extLst>
            </p:cNvPr>
            <p:cNvSpPr/>
            <p:nvPr/>
          </p:nvSpPr>
          <p:spPr>
            <a:xfrm>
              <a:off x="11560999" y="3637944"/>
              <a:ext cx="405836" cy="845085"/>
            </a:xfrm>
            <a:custGeom>
              <a:avLst/>
              <a:gdLst/>
              <a:ahLst/>
              <a:cxnLst/>
              <a:rect l="l" t="t" r="r" b="b"/>
              <a:pathLst>
                <a:path w="632459" h="1316990">
                  <a:moveTo>
                    <a:pt x="632116" y="0"/>
                  </a:moveTo>
                  <a:lnTo>
                    <a:pt x="534475" y="1281"/>
                  </a:lnTo>
                  <a:lnTo>
                    <a:pt x="526476" y="66722"/>
                  </a:lnTo>
                  <a:lnTo>
                    <a:pt x="266243" y="66722"/>
                  </a:lnTo>
                  <a:lnTo>
                    <a:pt x="266389" y="447871"/>
                  </a:lnTo>
                  <a:lnTo>
                    <a:pt x="266096" y="530000"/>
                  </a:lnTo>
                  <a:lnTo>
                    <a:pt x="265196" y="641163"/>
                  </a:lnTo>
                  <a:lnTo>
                    <a:pt x="240715" y="723706"/>
                  </a:lnTo>
                  <a:lnTo>
                    <a:pt x="189680" y="773063"/>
                  </a:lnTo>
                  <a:lnTo>
                    <a:pt x="73819" y="874647"/>
                  </a:lnTo>
                  <a:lnTo>
                    <a:pt x="56773" y="889897"/>
                  </a:lnTo>
                  <a:lnTo>
                    <a:pt x="4272" y="960077"/>
                  </a:lnTo>
                  <a:lnTo>
                    <a:pt x="136" y="1052532"/>
                  </a:lnTo>
                  <a:lnTo>
                    <a:pt x="0" y="1261994"/>
                  </a:lnTo>
                  <a:lnTo>
                    <a:pt x="115" y="1316907"/>
                  </a:lnTo>
                  <a:lnTo>
                    <a:pt x="632116" y="1316907"/>
                  </a:lnTo>
                  <a:lnTo>
                    <a:pt x="632116" y="0"/>
                  </a:lnTo>
                  <a:close/>
                </a:path>
              </a:pathLst>
            </a:custGeom>
            <a:solidFill>
              <a:srgbClr val="E6D7E0"/>
            </a:solidFill>
          </p:spPr>
          <p:txBody>
            <a:bodyPr wrap="square" lIns="0" tIns="0" rIns="0" bIns="0" rtlCol="0"/>
            <a:lstStyle/>
            <a:p>
              <a:endParaRPr sz="1050"/>
            </a:p>
          </p:txBody>
        </p:sp>
        <p:sp>
          <p:nvSpPr>
            <p:cNvPr id="22" name="object 41">
              <a:extLst>
                <a:ext uri="{FF2B5EF4-FFF2-40B4-BE49-F238E27FC236}">
                  <a16:creationId xmlns:a16="http://schemas.microsoft.com/office/drawing/2014/main" id="{EF54DF9E-180D-FA42-8445-44A67BDEC7E9}"/>
                </a:ext>
              </a:extLst>
            </p:cNvPr>
            <p:cNvSpPr/>
            <p:nvPr/>
          </p:nvSpPr>
          <p:spPr>
            <a:xfrm>
              <a:off x="8579235" y="5026397"/>
              <a:ext cx="1544705" cy="0"/>
            </a:xfrm>
            <a:custGeom>
              <a:avLst/>
              <a:gdLst/>
              <a:ahLst/>
              <a:cxnLst/>
              <a:rect l="l" t="t" r="r" b="b"/>
              <a:pathLst>
                <a:path w="2407284">
                  <a:moveTo>
                    <a:pt x="0" y="0"/>
                  </a:moveTo>
                  <a:lnTo>
                    <a:pt x="2406680" y="0"/>
                  </a:lnTo>
                </a:path>
              </a:pathLst>
            </a:custGeom>
            <a:ln w="49900">
              <a:solidFill>
                <a:srgbClr val="E6D7E0"/>
              </a:solidFill>
            </a:ln>
          </p:spPr>
          <p:txBody>
            <a:bodyPr wrap="square" lIns="0" tIns="0" rIns="0" bIns="0" rtlCol="0"/>
            <a:lstStyle/>
            <a:p>
              <a:endParaRPr sz="1050"/>
            </a:p>
          </p:txBody>
        </p:sp>
        <p:sp>
          <p:nvSpPr>
            <p:cNvPr id="23" name="object 42">
              <a:extLst>
                <a:ext uri="{FF2B5EF4-FFF2-40B4-BE49-F238E27FC236}">
                  <a16:creationId xmlns:a16="http://schemas.microsoft.com/office/drawing/2014/main" id="{4C922F84-1D38-464A-A3A2-7B4F259D04E8}"/>
                </a:ext>
              </a:extLst>
            </p:cNvPr>
            <p:cNvSpPr/>
            <p:nvPr/>
          </p:nvSpPr>
          <p:spPr>
            <a:xfrm>
              <a:off x="8599467" y="4866316"/>
              <a:ext cx="332085" cy="158912"/>
            </a:xfrm>
            <a:custGeom>
              <a:avLst/>
              <a:gdLst/>
              <a:ahLst/>
              <a:cxnLst/>
              <a:rect l="l" t="t" r="r" b="b"/>
              <a:pathLst>
                <a:path w="517525" h="247650">
                  <a:moveTo>
                    <a:pt x="517502" y="0"/>
                  </a:moveTo>
                  <a:lnTo>
                    <a:pt x="0" y="0"/>
                  </a:lnTo>
                  <a:lnTo>
                    <a:pt x="0" y="26525"/>
                  </a:lnTo>
                  <a:lnTo>
                    <a:pt x="13957" y="28736"/>
                  </a:lnTo>
                  <a:lnTo>
                    <a:pt x="13957" y="247577"/>
                  </a:lnTo>
                  <a:lnTo>
                    <a:pt x="79264" y="247577"/>
                  </a:lnTo>
                  <a:lnTo>
                    <a:pt x="79264" y="150314"/>
                  </a:lnTo>
                  <a:lnTo>
                    <a:pt x="501523" y="150314"/>
                  </a:lnTo>
                  <a:lnTo>
                    <a:pt x="501523" y="132630"/>
                  </a:lnTo>
                  <a:lnTo>
                    <a:pt x="79086" y="132630"/>
                  </a:lnTo>
                  <a:lnTo>
                    <a:pt x="79086" y="77367"/>
                  </a:lnTo>
                  <a:lnTo>
                    <a:pt x="501523" y="77367"/>
                  </a:lnTo>
                  <a:lnTo>
                    <a:pt x="501523" y="28736"/>
                  </a:lnTo>
                  <a:lnTo>
                    <a:pt x="517502" y="26525"/>
                  </a:lnTo>
                  <a:lnTo>
                    <a:pt x="517502" y="0"/>
                  </a:lnTo>
                  <a:close/>
                </a:path>
              </a:pathLst>
            </a:custGeom>
            <a:solidFill>
              <a:srgbClr val="E6D7E0"/>
            </a:solidFill>
          </p:spPr>
          <p:txBody>
            <a:bodyPr wrap="square" lIns="0" tIns="0" rIns="0" bIns="0" rtlCol="0"/>
            <a:lstStyle/>
            <a:p>
              <a:endParaRPr sz="1050"/>
            </a:p>
          </p:txBody>
        </p:sp>
        <p:sp>
          <p:nvSpPr>
            <p:cNvPr id="24" name="object 43">
              <a:extLst>
                <a:ext uri="{FF2B5EF4-FFF2-40B4-BE49-F238E27FC236}">
                  <a16:creationId xmlns:a16="http://schemas.microsoft.com/office/drawing/2014/main" id="{06B61FA6-A29E-2E41-A973-8AE0445F07D8}"/>
                </a:ext>
              </a:extLst>
            </p:cNvPr>
            <p:cNvSpPr/>
            <p:nvPr/>
          </p:nvSpPr>
          <p:spPr>
            <a:xfrm>
              <a:off x="8702465" y="4910203"/>
              <a:ext cx="0" cy="75381"/>
            </a:xfrm>
            <a:custGeom>
              <a:avLst/>
              <a:gdLst/>
              <a:ahLst/>
              <a:cxnLst/>
              <a:rect l="l" t="t" r="r" b="b"/>
              <a:pathLst>
                <a:path h="117475">
                  <a:moveTo>
                    <a:pt x="0" y="0"/>
                  </a:moveTo>
                  <a:lnTo>
                    <a:pt x="0" y="117291"/>
                  </a:lnTo>
                </a:path>
              </a:pathLst>
            </a:custGeom>
            <a:ln w="18599">
              <a:solidFill>
                <a:srgbClr val="E6D7E0"/>
              </a:solidFill>
            </a:ln>
          </p:spPr>
          <p:txBody>
            <a:bodyPr wrap="square" lIns="0" tIns="0" rIns="0" bIns="0" rtlCol="0"/>
            <a:lstStyle/>
            <a:p>
              <a:endParaRPr sz="1050"/>
            </a:p>
          </p:txBody>
        </p:sp>
        <p:sp>
          <p:nvSpPr>
            <p:cNvPr id="25" name="object 44">
              <a:extLst>
                <a:ext uri="{FF2B5EF4-FFF2-40B4-BE49-F238E27FC236}">
                  <a16:creationId xmlns:a16="http://schemas.microsoft.com/office/drawing/2014/main" id="{F5BE6C2C-22C9-0641-8C57-E2E44D9BA447}"/>
                </a:ext>
              </a:extLst>
            </p:cNvPr>
            <p:cNvSpPr/>
            <p:nvPr/>
          </p:nvSpPr>
          <p:spPr>
            <a:xfrm>
              <a:off x="8758526" y="4982667"/>
              <a:ext cx="12224" cy="0"/>
            </a:xfrm>
            <a:custGeom>
              <a:avLst/>
              <a:gdLst/>
              <a:ahLst/>
              <a:cxnLst/>
              <a:rect l="l" t="t" r="r" b="b"/>
              <a:pathLst>
                <a:path w="19050">
                  <a:moveTo>
                    <a:pt x="0" y="0"/>
                  </a:moveTo>
                  <a:lnTo>
                    <a:pt x="18955" y="0"/>
                  </a:lnTo>
                </a:path>
              </a:pathLst>
            </a:custGeom>
            <a:ln w="18955">
              <a:solidFill>
                <a:srgbClr val="E6D7E0"/>
              </a:solidFill>
            </a:ln>
          </p:spPr>
          <p:txBody>
            <a:bodyPr wrap="square" lIns="0" tIns="0" rIns="0" bIns="0" rtlCol="0"/>
            <a:lstStyle/>
            <a:p>
              <a:endParaRPr sz="1050"/>
            </a:p>
          </p:txBody>
        </p:sp>
        <p:sp>
          <p:nvSpPr>
            <p:cNvPr id="26" name="object 45">
              <a:extLst>
                <a:ext uri="{FF2B5EF4-FFF2-40B4-BE49-F238E27FC236}">
                  <a16:creationId xmlns:a16="http://schemas.microsoft.com/office/drawing/2014/main" id="{45BE1B05-6163-0A49-BFB0-8D5C7D20898A}"/>
                </a:ext>
              </a:extLst>
            </p:cNvPr>
            <p:cNvSpPr/>
            <p:nvPr/>
          </p:nvSpPr>
          <p:spPr>
            <a:xfrm>
              <a:off x="8758934" y="4971310"/>
              <a:ext cx="162579" cy="0"/>
            </a:xfrm>
            <a:custGeom>
              <a:avLst/>
              <a:gdLst/>
              <a:ahLst/>
              <a:cxnLst/>
              <a:rect l="l" t="t" r="r" b="b"/>
              <a:pathLst>
                <a:path w="253365">
                  <a:moveTo>
                    <a:pt x="0" y="0"/>
                  </a:moveTo>
                  <a:lnTo>
                    <a:pt x="253008" y="0"/>
                  </a:lnTo>
                </a:path>
              </a:pathLst>
            </a:custGeom>
            <a:ln w="27939">
              <a:solidFill>
                <a:srgbClr val="E6D7E0"/>
              </a:solidFill>
            </a:ln>
          </p:spPr>
          <p:txBody>
            <a:bodyPr wrap="square" lIns="0" tIns="0" rIns="0" bIns="0" rtlCol="0"/>
            <a:lstStyle/>
            <a:p>
              <a:endParaRPr sz="1050"/>
            </a:p>
          </p:txBody>
        </p:sp>
        <p:sp>
          <p:nvSpPr>
            <p:cNvPr id="27" name="object 46">
              <a:extLst>
                <a:ext uri="{FF2B5EF4-FFF2-40B4-BE49-F238E27FC236}">
                  <a16:creationId xmlns:a16="http://schemas.microsoft.com/office/drawing/2014/main" id="{B8091218-3CBE-6442-8D15-1F2DBF21EC4D}"/>
                </a:ext>
              </a:extLst>
            </p:cNvPr>
            <p:cNvSpPr/>
            <p:nvPr/>
          </p:nvSpPr>
          <p:spPr>
            <a:xfrm>
              <a:off x="8783057" y="4982629"/>
              <a:ext cx="12631" cy="0"/>
            </a:xfrm>
            <a:custGeom>
              <a:avLst/>
              <a:gdLst/>
              <a:ahLst/>
              <a:cxnLst/>
              <a:rect l="l" t="t" r="r" b="b"/>
              <a:pathLst>
                <a:path w="19684">
                  <a:moveTo>
                    <a:pt x="0" y="0"/>
                  </a:moveTo>
                  <a:lnTo>
                    <a:pt x="19112" y="0"/>
                  </a:lnTo>
                </a:path>
              </a:pathLst>
            </a:custGeom>
            <a:ln w="19112">
              <a:solidFill>
                <a:srgbClr val="E6D7E0"/>
              </a:solidFill>
            </a:ln>
          </p:spPr>
          <p:txBody>
            <a:bodyPr wrap="square" lIns="0" tIns="0" rIns="0" bIns="0" rtlCol="0"/>
            <a:lstStyle/>
            <a:p>
              <a:endParaRPr sz="1050"/>
            </a:p>
          </p:txBody>
        </p:sp>
        <p:sp>
          <p:nvSpPr>
            <p:cNvPr id="28" name="object 47">
              <a:extLst>
                <a:ext uri="{FF2B5EF4-FFF2-40B4-BE49-F238E27FC236}">
                  <a16:creationId xmlns:a16="http://schemas.microsoft.com/office/drawing/2014/main" id="{730A68E4-F267-B04F-B707-F91EF0949193}"/>
                </a:ext>
              </a:extLst>
            </p:cNvPr>
            <p:cNvSpPr/>
            <p:nvPr/>
          </p:nvSpPr>
          <p:spPr>
            <a:xfrm>
              <a:off x="8817728" y="4982629"/>
              <a:ext cx="12224" cy="0"/>
            </a:xfrm>
            <a:custGeom>
              <a:avLst/>
              <a:gdLst/>
              <a:ahLst/>
              <a:cxnLst/>
              <a:rect l="l" t="t" r="r" b="b"/>
              <a:pathLst>
                <a:path w="19050">
                  <a:moveTo>
                    <a:pt x="0" y="0"/>
                  </a:moveTo>
                  <a:lnTo>
                    <a:pt x="18934" y="0"/>
                  </a:lnTo>
                </a:path>
              </a:pathLst>
            </a:custGeom>
            <a:ln w="18934">
              <a:solidFill>
                <a:srgbClr val="E6D7E0"/>
              </a:solidFill>
            </a:ln>
          </p:spPr>
          <p:txBody>
            <a:bodyPr wrap="square" lIns="0" tIns="0" rIns="0" bIns="0" rtlCol="0"/>
            <a:lstStyle/>
            <a:p>
              <a:endParaRPr sz="1050"/>
            </a:p>
          </p:txBody>
        </p:sp>
        <p:sp>
          <p:nvSpPr>
            <p:cNvPr id="29" name="object 48">
              <a:extLst>
                <a:ext uri="{FF2B5EF4-FFF2-40B4-BE49-F238E27FC236}">
                  <a16:creationId xmlns:a16="http://schemas.microsoft.com/office/drawing/2014/main" id="{8828ED9A-C45D-194C-88C5-A092678D13B2}"/>
                </a:ext>
              </a:extLst>
            </p:cNvPr>
            <p:cNvSpPr/>
            <p:nvPr/>
          </p:nvSpPr>
          <p:spPr>
            <a:xfrm>
              <a:off x="8855091" y="4982629"/>
              <a:ext cx="12224" cy="0"/>
            </a:xfrm>
            <a:custGeom>
              <a:avLst/>
              <a:gdLst/>
              <a:ahLst/>
              <a:cxnLst/>
              <a:rect l="l" t="t" r="r" b="b"/>
              <a:pathLst>
                <a:path w="19050">
                  <a:moveTo>
                    <a:pt x="0" y="0"/>
                  </a:moveTo>
                  <a:lnTo>
                    <a:pt x="18871" y="0"/>
                  </a:lnTo>
                </a:path>
              </a:pathLst>
            </a:custGeom>
            <a:ln w="18871">
              <a:solidFill>
                <a:srgbClr val="E6D7E0"/>
              </a:solidFill>
            </a:ln>
          </p:spPr>
          <p:txBody>
            <a:bodyPr wrap="square" lIns="0" tIns="0" rIns="0" bIns="0" rtlCol="0"/>
            <a:lstStyle/>
            <a:p>
              <a:endParaRPr sz="1050"/>
            </a:p>
          </p:txBody>
        </p:sp>
        <p:sp>
          <p:nvSpPr>
            <p:cNvPr id="30" name="object 49">
              <a:extLst>
                <a:ext uri="{FF2B5EF4-FFF2-40B4-BE49-F238E27FC236}">
                  <a16:creationId xmlns:a16="http://schemas.microsoft.com/office/drawing/2014/main" id="{B20EB67C-33A5-3041-84C9-B239C85A5BFA}"/>
                </a:ext>
              </a:extLst>
            </p:cNvPr>
            <p:cNvSpPr/>
            <p:nvPr/>
          </p:nvSpPr>
          <p:spPr>
            <a:xfrm>
              <a:off x="8879707" y="4979792"/>
              <a:ext cx="41969" cy="45636"/>
            </a:xfrm>
            <a:custGeom>
              <a:avLst/>
              <a:gdLst/>
              <a:ahLst/>
              <a:cxnLst/>
              <a:rect l="l" t="t" r="r" b="b"/>
              <a:pathLst>
                <a:path w="65405" h="71120">
                  <a:moveTo>
                    <a:pt x="64793" y="0"/>
                  </a:moveTo>
                  <a:lnTo>
                    <a:pt x="0" y="0"/>
                  </a:lnTo>
                  <a:lnTo>
                    <a:pt x="0" y="70737"/>
                  </a:lnTo>
                  <a:lnTo>
                    <a:pt x="64793" y="70737"/>
                  </a:lnTo>
                  <a:lnTo>
                    <a:pt x="64793" y="0"/>
                  </a:lnTo>
                  <a:close/>
                </a:path>
              </a:pathLst>
            </a:custGeom>
            <a:solidFill>
              <a:srgbClr val="E6D7E0"/>
            </a:solidFill>
          </p:spPr>
          <p:txBody>
            <a:bodyPr wrap="square" lIns="0" tIns="0" rIns="0" bIns="0" rtlCol="0"/>
            <a:lstStyle/>
            <a:p>
              <a:endParaRPr sz="1050"/>
            </a:p>
          </p:txBody>
        </p:sp>
        <p:sp>
          <p:nvSpPr>
            <p:cNvPr id="31" name="object 50">
              <a:extLst>
                <a:ext uri="{FF2B5EF4-FFF2-40B4-BE49-F238E27FC236}">
                  <a16:creationId xmlns:a16="http://schemas.microsoft.com/office/drawing/2014/main" id="{18A7968C-860E-CF49-B460-12D6FCC3BBA2}"/>
                </a:ext>
              </a:extLst>
            </p:cNvPr>
            <p:cNvSpPr/>
            <p:nvPr/>
          </p:nvSpPr>
          <p:spPr>
            <a:xfrm>
              <a:off x="8943470" y="4816671"/>
              <a:ext cx="458807" cy="208623"/>
            </a:xfrm>
            <a:custGeom>
              <a:avLst/>
              <a:gdLst/>
              <a:ahLst/>
              <a:cxnLst/>
              <a:rect l="l" t="t" r="r" b="b"/>
              <a:pathLst>
                <a:path w="715009" h="325120">
                  <a:moveTo>
                    <a:pt x="438614" y="0"/>
                  </a:moveTo>
                  <a:lnTo>
                    <a:pt x="150916" y="0"/>
                  </a:lnTo>
                  <a:lnTo>
                    <a:pt x="144948" y="2210"/>
                  </a:lnTo>
                  <a:lnTo>
                    <a:pt x="126582" y="22105"/>
                  </a:lnTo>
                  <a:lnTo>
                    <a:pt x="96216" y="53051"/>
                  </a:lnTo>
                  <a:lnTo>
                    <a:pt x="65935" y="86209"/>
                  </a:lnTo>
                  <a:lnTo>
                    <a:pt x="3214" y="152525"/>
                  </a:lnTo>
                  <a:lnTo>
                    <a:pt x="0" y="156947"/>
                  </a:lnTo>
                  <a:lnTo>
                    <a:pt x="2743" y="163578"/>
                  </a:lnTo>
                  <a:lnTo>
                    <a:pt x="10198" y="183472"/>
                  </a:lnTo>
                  <a:lnTo>
                    <a:pt x="26585" y="198946"/>
                  </a:lnTo>
                  <a:lnTo>
                    <a:pt x="26585" y="324946"/>
                  </a:lnTo>
                  <a:lnTo>
                    <a:pt x="714459" y="324946"/>
                  </a:lnTo>
                  <a:lnTo>
                    <a:pt x="714459" y="293998"/>
                  </a:lnTo>
                  <a:lnTo>
                    <a:pt x="294462" y="293998"/>
                  </a:lnTo>
                  <a:lnTo>
                    <a:pt x="74699" y="289577"/>
                  </a:lnTo>
                  <a:lnTo>
                    <a:pt x="74919" y="263051"/>
                  </a:lnTo>
                  <a:lnTo>
                    <a:pt x="75222" y="238736"/>
                  </a:lnTo>
                  <a:lnTo>
                    <a:pt x="75432" y="198946"/>
                  </a:lnTo>
                  <a:lnTo>
                    <a:pt x="99986" y="117157"/>
                  </a:lnTo>
                  <a:lnTo>
                    <a:pt x="167670" y="59684"/>
                  </a:lnTo>
                  <a:lnTo>
                    <a:pt x="189261" y="50841"/>
                  </a:lnTo>
                  <a:lnTo>
                    <a:pt x="490393" y="50841"/>
                  </a:lnTo>
                  <a:lnTo>
                    <a:pt x="479053" y="39789"/>
                  </a:lnTo>
                  <a:lnTo>
                    <a:pt x="464289" y="24315"/>
                  </a:lnTo>
                  <a:lnTo>
                    <a:pt x="449263" y="6631"/>
                  </a:lnTo>
                  <a:lnTo>
                    <a:pt x="445379" y="2210"/>
                  </a:lnTo>
                  <a:lnTo>
                    <a:pt x="438614" y="0"/>
                  </a:lnTo>
                  <a:close/>
                </a:path>
              </a:pathLst>
            </a:custGeom>
            <a:solidFill>
              <a:srgbClr val="E6D7E0"/>
            </a:solidFill>
          </p:spPr>
          <p:txBody>
            <a:bodyPr wrap="square" lIns="0" tIns="0" rIns="0" bIns="0" rtlCol="0"/>
            <a:lstStyle/>
            <a:p>
              <a:endParaRPr sz="1050"/>
            </a:p>
          </p:txBody>
        </p:sp>
        <p:sp>
          <p:nvSpPr>
            <p:cNvPr id="32" name="object 51">
              <a:extLst>
                <a:ext uri="{FF2B5EF4-FFF2-40B4-BE49-F238E27FC236}">
                  <a16:creationId xmlns:a16="http://schemas.microsoft.com/office/drawing/2014/main" id="{CECDFFBB-F072-7943-846D-95961725876E}"/>
                </a:ext>
              </a:extLst>
            </p:cNvPr>
            <p:cNvSpPr/>
            <p:nvPr/>
          </p:nvSpPr>
          <p:spPr>
            <a:xfrm>
              <a:off x="9445026" y="4843622"/>
              <a:ext cx="405429" cy="181730"/>
            </a:xfrm>
            <a:custGeom>
              <a:avLst/>
              <a:gdLst/>
              <a:ahLst/>
              <a:cxnLst/>
              <a:rect l="l" t="t" r="r" b="b"/>
              <a:pathLst>
                <a:path w="631825" h="283209">
                  <a:moveTo>
                    <a:pt x="54951" y="0"/>
                  </a:moveTo>
                  <a:lnTo>
                    <a:pt x="11413" y="0"/>
                  </a:lnTo>
                  <a:lnTo>
                    <a:pt x="15203" y="2210"/>
                  </a:lnTo>
                  <a:lnTo>
                    <a:pt x="15004" y="59684"/>
                  </a:lnTo>
                  <a:lnTo>
                    <a:pt x="14784" y="203367"/>
                  </a:lnTo>
                  <a:lnTo>
                    <a:pt x="13277" y="209998"/>
                  </a:lnTo>
                  <a:lnTo>
                    <a:pt x="0" y="212209"/>
                  </a:lnTo>
                  <a:lnTo>
                    <a:pt x="3266" y="221051"/>
                  </a:lnTo>
                  <a:lnTo>
                    <a:pt x="3047" y="282946"/>
                  </a:lnTo>
                  <a:lnTo>
                    <a:pt x="631300" y="282946"/>
                  </a:lnTo>
                  <a:lnTo>
                    <a:pt x="560852" y="269682"/>
                  </a:lnTo>
                  <a:lnTo>
                    <a:pt x="560789" y="240946"/>
                  </a:lnTo>
                  <a:lnTo>
                    <a:pt x="230317" y="240946"/>
                  </a:lnTo>
                  <a:lnTo>
                    <a:pt x="229940" y="236525"/>
                  </a:lnTo>
                  <a:lnTo>
                    <a:pt x="229228" y="232103"/>
                  </a:lnTo>
                  <a:lnTo>
                    <a:pt x="229165" y="209998"/>
                  </a:lnTo>
                  <a:lnTo>
                    <a:pt x="54951" y="209998"/>
                  </a:lnTo>
                  <a:lnTo>
                    <a:pt x="54951" y="0"/>
                  </a:lnTo>
                  <a:close/>
                </a:path>
              </a:pathLst>
            </a:custGeom>
            <a:solidFill>
              <a:srgbClr val="E6D7E0"/>
            </a:solidFill>
          </p:spPr>
          <p:txBody>
            <a:bodyPr wrap="square" lIns="0" tIns="0" rIns="0" bIns="0" rtlCol="0"/>
            <a:lstStyle/>
            <a:p>
              <a:endParaRPr sz="1050"/>
            </a:p>
          </p:txBody>
        </p:sp>
        <p:sp>
          <p:nvSpPr>
            <p:cNvPr id="33" name="object 52">
              <a:extLst>
                <a:ext uri="{FF2B5EF4-FFF2-40B4-BE49-F238E27FC236}">
                  <a16:creationId xmlns:a16="http://schemas.microsoft.com/office/drawing/2014/main" id="{F8C1F30B-74A1-0B45-BBB5-30462B0529DB}"/>
                </a:ext>
              </a:extLst>
            </p:cNvPr>
            <p:cNvSpPr/>
            <p:nvPr/>
          </p:nvSpPr>
          <p:spPr>
            <a:xfrm>
              <a:off x="9850118" y="4870572"/>
              <a:ext cx="267297" cy="154837"/>
            </a:xfrm>
            <a:custGeom>
              <a:avLst/>
              <a:gdLst/>
              <a:ahLst/>
              <a:cxnLst/>
              <a:rect l="l" t="t" r="r" b="b"/>
              <a:pathLst>
                <a:path w="416559" h="241300">
                  <a:moveTo>
                    <a:pt x="252212" y="0"/>
                  </a:moveTo>
                  <a:lnTo>
                    <a:pt x="0" y="0"/>
                  </a:lnTo>
                  <a:lnTo>
                    <a:pt x="0" y="240946"/>
                  </a:lnTo>
                  <a:lnTo>
                    <a:pt x="397757" y="240946"/>
                  </a:lnTo>
                  <a:lnTo>
                    <a:pt x="397757" y="234315"/>
                  </a:lnTo>
                  <a:lnTo>
                    <a:pt x="251081" y="234315"/>
                  </a:lnTo>
                  <a:lnTo>
                    <a:pt x="251081" y="209998"/>
                  </a:lnTo>
                  <a:lnTo>
                    <a:pt x="397757" y="209998"/>
                  </a:lnTo>
                  <a:lnTo>
                    <a:pt x="397757" y="194526"/>
                  </a:lnTo>
                  <a:lnTo>
                    <a:pt x="251060" y="194526"/>
                  </a:lnTo>
                  <a:lnTo>
                    <a:pt x="251060" y="167999"/>
                  </a:lnTo>
                  <a:lnTo>
                    <a:pt x="45935" y="167999"/>
                  </a:lnTo>
                  <a:lnTo>
                    <a:pt x="45935" y="90630"/>
                  </a:lnTo>
                  <a:lnTo>
                    <a:pt x="414835" y="90630"/>
                  </a:lnTo>
                  <a:lnTo>
                    <a:pt x="416395" y="81789"/>
                  </a:lnTo>
                  <a:lnTo>
                    <a:pt x="401694" y="68525"/>
                  </a:lnTo>
                  <a:lnTo>
                    <a:pt x="271154" y="39789"/>
                  </a:lnTo>
                  <a:lnTo>
                    <a:pt x="251751" y="30946"/>
                  </a:lnTo>
                  <a:lnTo>
                    <a:pt x="250714" y="8841"/>
                  </a:lnTo>
                  <a:lnTo>
                    <a:pt x="250704" y="4420"/>
                  </a:lnTo>
                  <a:lnTo>
                    <a:pt x="252212" y="0"/>
                  </a:lnTo>
                  <a:close/>
                </a:path>
              </a:pathLst>
            </a:custGeom>
            <a:solidFill>
              <a:srgbClr val="E6D7E0"/>
            </a:solidFill>
          </p:spPr>
          <p:txBody>
            <a:bodyPr wrap="square" lIns="0" tIns="0" rIns="0" bIns="0" rtlCol="0"/>
            <a:lstStyle/>
            <a:p>
              <a:endParaRPr sz="1050"/>
            </a:p>
          </p:txBody>
        </p:sp>
        <p:sp>
          <p:nvSpPr>
            <p:cNvPr id="34" name="object 53">
              <a:extLst>
                <a:ext uri="{FF2B5EF4-FFF2-40B4-BE49-F238E27FC236}">
                  <a16:creationId xmlns:a16="http://schemas.microsoft.com/office/drawing/2014/main" id="{9DBE3BA5-D23C-6546-94C4-C5690C775CE5}"/>
                </a:ext>
              </a:extLst>
            </p:cNvPr>
            <p:cNvSpPr/>
            <p:nvPr/>
          </p:nvSpPr>
          <p:spPr>
            <a:xfrm>
              <a:off x="10017870" y="5016468"/>
              <a:ext cx="87605" cy="0"/>
            </a:xfrm>
            <a:custGeom>
              <a:avLst/>
              <a:gdLst/>
              <a:ahLst/>
              <a:cxnLst/>
              <a:rect l="l" t="t" r="r" b="b"/>
              <a:pathLst>
                <a:path w="136525">
                  <a:moveTo>
                    <a:pt x="0" y="0"/>
                  </a:moveTo>
                  <a:lnTo>
                    <a:pt x="136330" y="0"/>
                  </a:lnTo>
                </a:path>
              </a:pathLst>
            </a:custGeom>
            <a:ln w="36005">
              <a:solidFill>
                <a:srgbClr val="E6D7E0"/>
              </a:solidFill>
            </a:ln>
          </p:spPr>
          <p:txBody>
            <a:bodyPr wrap="square" lIns="0" tIns="0" rIns="0" bIns="0" rtlCol="0"/>
            <a:lstStyle/>
            <a:p>
              <a:endParaRPr sz="1050"/>
            </a:p>
          </p:txBody>
        </p:sp>
        <p:sp>
          <p:nvSpPr>
            <p:cNvPr id="35" name="object 54">
              <a:extLst>
                <a:ext uri="{FF2B5EF4-FFF2-40B4-BE49-F238E27FC236}">
                  <a16:creationId xmlns:a16="http://schemas.microsoft.com/office/drawing/2014/main" id="{15140008-3510-2949-8B13-820B3D6F05B1}"/>
                </a:ext>
              </a:extLst>
            </p:cNvPr>
            <p:cNvSpPr/>
            <p:nvPr/>
          </p:nvSpPr>
          <p:spPr>
            <a:xfrm>
              <a:off x="9132421" y="4934402"/>
              <a:ext cx="42377" cy="71307"/>
            </a:xfrm>
            <a:custGeom>
              <a:avLst/>
              <a:gdLst/>
              <a:ahLst/>
              <a:cxnLst/>
              <a:rect l="l" t="t" r="r" b="b"/>
              <a:pathLst>
                <a:path w="66040" h="111125">
                  <a:moveTo>
                    <a:pt x="65736" y="0"/>
                  </a:moveTo>
                  <a:lnTo>
                    <a:pt x="0" y="0"/>
                  </a:lnTo>
                  <a:lnTo>
                    <a:pt x="0" y="110525"/>
                  </a:lnTo>
                  <a:lnTo>
                    <a:pt x="65736" y="110525"/>
                  </a:lnTo>
                  <a:lnTo>
                    <a:pt x="65736" y="0"/>
                  </a:lnTo>
                  <a:close/>
                </a:path>
              </a:pathLst>
            </a:custGeom>
            <a:solidFill>
              <a:srgbClr val="E6D7E0"/>
            </a:solidFill>
          </p:spPr>
          <p:txBody>
            <a:bodyPr wrap="square" lIns="0" tIns="0" rIns="0" bIns="0" rtlCol="0"/>
            <a:lstStyle/>
            <a:p>
              <a:endParaRPr sz="1050"/>
            </a:p>
          </p:txBody>
        </p:sp>
        <p:sp>
          <p:nvSpPr>
            <p:cNvPr id="36" name="object 55">
              <a:extLst>
                <a:ext uri="{FF2B5EF4-FFF2-40B4-BE49-F238E27FC236}">
                  <a16:creationId xmlns:a16="http://schemas.microsoft.com/office/drawing/2014/main" id="{8000271E-8121-2347-BCAC-AA5AF2B9F6F0}"/>
                </a:ext>
              </a:extLst>
            </p:cNvPr>
            <p:cNvSpPr/>
            <p:nvPr/>
          </p:nvSpPr>
          <p:spPr>
            <a:xfrm>
              <a:off x="9386512" y="4938657"/>
              <a:ext cx="0" cy="66824"/>
            </a:xfrm>
            <a:custGeom>
              <a:avLst/>
              <a:gdLst/>
              <a:ahLst/>
              <a:cxnLst/>
              <a:rect l="l" t="t" r="r" b="b"/>
              <a:pathLst>
                <a:path h="104140">
                  <a:moveTo>
                    <a:pt x="0" y="0"/>
                  </a:moveTo>
                  <a:lnTo>
                    <a:pt x="0" y="103894"/>
                  </a:lnTo>
                </a:path>
              </a:pathLst>
            </a:custGeom>
            <a:ln w="49310">
              <a:solidFill>
                <a:srgbClr val="E6D7E0"/>
              </a:solidFill>
            </a:ln>
          </p:spPr>
          <p:txBody>
            <a:bodyPr wrap="square" lIns="0" tIns="0" rIns="0" bIns="0" rtlCol="0"/>
            <a:lstStyle/>
            <a:p>
              <a:endParaRPr sz="1050"/>
            </a:p>
          </p:txBody>
        </p:sp>
        <p:sp>
          <p:nvSpPr>
            <p:cNvPr id="37" name="object 56">
              <a:extLst>
                <a:ext uri="{FF2B5EF4-FFF2-40B4-BE49-F238E27FC236}">
                  <a16:creationId xmlns:a16="http://schemas.microsoft.com/office/drawing/2014/main" id="{51830477-67B5-4941-A114-83E32CA2EE2B}"/>
                </a:ext>
              </a:extLst>
            </p:cNvPr>
            <p:cNvSpPr/>
            <p:nvPr/>
          </p:nvSpPr>
          <p:spPr>
            <a:xfrm>
              <a:off x="9607209" y="4917381"/>
              <a:ext cx="47674" cy="81085"/>
            </a:xfrm>
            <a:custGeom>
              <a:avLst/>
              <a:gdLst/>
              <a:ahLst/>
              <a:cxnLst/>
              <a:rect l="l" t="t" r="r" b="b"/>
              <a:pathLst>
                <a:path w="74294" h="126365">
                  <a:moveTo>
                    <a:pt x="74050" y="0"/>
                  </a:moveTo>
                  <a:lnTo>
                    <a:pt x="0" y="0"/>
                  </a:lnTo>
                  <a:lnTo>
                    <a:pt x="0" y="125999"/>
                  </a:lnTo>
                  <a:lnTo>
                    <a:pt x="74050" y="125999"/>
                  </a:lnTo>
                  <a:lnTo>
                    <a:pt x="74050" y="0"/>
                  </a:lnTo>
                  <a:close/>
                </a:path>
              </a:pathLst>
            </a:custGeom>
            <a:solidFill>
              <a:srgbClr val="E6D7E0"/>
            </a:solidFill>
          </p:spPr>
          <p:txBody>
            <a:bodyPr wrap="square" lIns="0" tIns="0" rIns="0" bIns="0" rtlCol="0"/>
            <a:lstStyle/>
            <a:p>
              <a:endParaRPr sz="1050"/>
            </a:p>
          </p:txBody>
        </p:sp>
        <p:sp>
          <p:nvSpPr>
            <p:cNvPr id="38" name="object 57">
              <a:extLst>
                <a:ext uri="{FF2B5EF4-FFF2-40B4-BE49-F238E27FC236}">
                  <a16:creationId xmlns:a16="http://schemas.microsoft.com/office/drawing/2014/main" id="{16D981F0-8EA8-6C41-BD5C-1E0D24B8D389}"/>
                </a:ext>
              </a:extLst>
            </p:cNvPr>
            <p:cNvSpPr/>
            <p:nvPr/>
          </p:nvSpPr>
          <p:spPr>
            <a:xfrm>
              <a:off x="9646481" y="4795394"/>
              <a:ext cx="171136" cy="202918"/>
            </a:xfrm>
            <a:custGeom>
              <a:avLst/>
              <a:gdLst/>
              <a:ahLst/>
              <a:cxnLst/>
              <a:rect l="l" t="t" r="r" b="b"/>
              <a:pathLst>
                <a:path w="266700" h="316229">
                  <a:moveTo>
                    <a:pt x="247322" y="0"/>
                  </a:moveTo>
                  <a:lnTo>
                    <a:pt x="0" y="0"/>
                  </a:lnTo>
                  <a:lnTo>
                    <a:pt x="5067" y="2210"/>
                  </a:lnTo>
                  <a:lnTo>
                    <a:pt x="8921" y="11053"/>
                  </a:lnTo>
                  <a:lnTo>
                    <a:pt x="30794" y="83999"/>
                  </a:lnTo>
                  <a:lnTo>
                    <a:pt x="31004" y="311683"/>
                  </a:lnTo>
                  <a:lnTo>
                    <a:pt x="30030" y="316104"/>
                  </a:lnTo>
                  <a:lnTo>
                    <a:pt x="246840" y="316104"/>
                  </a:lnTo>
                  <a:lnTo>
                    <a:pt x="246715" y="296209"/>
                  </a:lnTo>
                  <a:lnTo>
                    <a:pt x="246578" y="289578"/>
                  </a:lnTo>
                  <a:lnTo>
                    <a:pt x="233469" y="285156"/>
                  </a:lnTo>
                  <a:lnTo>
                    <a:pt x="71097" y="285156"/>
                  </a:lnTo>
                  <a:lnTo>
                    <a:pt x="71097" y="75157"/>
                  </a:lnTo>
                  <a:lnTo>
                    <a:pt x="237081" y="75157"/>
                  </a:lnTo>
                  <a:lnTo>
                    <a:pt x="266264" y="72947"/>
                  </a:lnTo>
                  <a:lnTo>
                    <a:pt x="265353" y="68525"/>
                  </a:lnTo>
                  <a:lnTo>
                    <a:pt x="264871" y="64104"/>
                  </a:lnTo>
                  <a:lnTo>
                    <a:pt x="259374" y="44210"/>
                  </a:lnTo>
                  <a:lnTo>
                    <a:pt x="247887" y="2210"/>
                  </a:lnTo>
                  <a:lnTo>
                    <a:pt x="247322" y="0"/>
                  </a:lnTo>
                  <a:close/>
                </a:path>
              </a:pathLst>
            </a:custGeom>
            <a:solidFill>
              <a:srgbClr val="E6D7E0"/>
            </a:solidFill>
          </p:spPr>
          <p:txBody>
            <a:bodyPr wrap="square" lIns="0" tIns="0" rIns="0" bIns="0" rtlCol="0"/>
            <a:lstStyle/>
            <a:p>
              <a:endParaRPr sz="1050"/>
            </a:p>
          </p:txBody>
        </p:sp>
        <p:sp>
          <p:nvSpPr>
            <p:cNvPr id="39" name="object 58">
              <a:extLst>
                <a:ext uri="{FF2B5EF4-FFF2-40B4-BE49-F238E27FC236}">
                  <a16:creationId xmlns:a16="http://schemas.microsoft.com/office/drawing/2014/main" id="{F50FA74C-1548-E049-9C0C-7545F77419D1}"/>
                </a:ext>
              </a:extLst>
            </p:cNvPr>
            <p:cNvSpPr/>
            <p:nvPr/>
          </p:nvSpPr>
          <p:spPr>
            <a:xfrm>
              <a:off x="9976549" y="4928727"/>
              <a:ext cx="139760" cy="66824"/>
            </a:xfrm>
            <a:custGeom>
              <a:avLst/>
              <a:gdLst/>
              <a:ahLst/>
              <a:cxnLst/>
              <a:rect l="l" t="t" r="r" b="b"/>
              <a:pathLst>
                <a:path w="217805" h="104140">
                  <a:moveTo>
                    <a:pt x="217804" y="0"/>
                  </a:moveTo>
                  <a:lnTo>
                    <a:pt x="0" y="0"/>
                  </a:lnTo>
                  <a:lnTo>
                    <a:pt x="0" y="77368"/>
                  </a:lnTo>
                  <a:lnTo>
                    <a:pt x="171837" y="77368"/>
                  </a:lnTo>
                  <a:lnTo>
                    <a:pt x="171837" y="103895"/>
                  </a:lnTo>
                  <a:lnTo>
                    <a:pt x="200726" y="103895"/>
                  </a:lnTo>
                  <a:lnTo>
                    <a:pt x="200726" y="64105"/>
                  </a:lnTo>
                  <a:lnTo>
                    <a:pt x="54385" y="64105"/>
                  </a:lnTo>
                  <a:lnTo>
                    <a:pt x="54385" y="37578"/>
                  </a:lnTo>
                  <a:lnTo>
                    <a:pt x="200726" y="37578"/>
                  </a:lnTo>
                  <a:lnTo>
                    <a:pt x="200726" y="11053"/>
                  </a:lnTo>
                  <a:lnTo>
                    <a:pt x="215836" y="11053"/>
                  </a:lnTo>
                  <a:lnTo>
                    <a:pt x="217804" y="0"/>
                  </a:lnTo>
                  <a:close/>
                </a:path>
              </a:pathLst>
            </a:custGeom>
            <a:solidFill>
              <a:srgbClr val="E6D7E0"/>
            </a:solidFill>
          </p:spPr>
          <p:txBody>
            <a:bodyPr wrap="square" lIns="0" tIns="0" rIns="0" bIns="0" rtlCol="0"/>
            <a:lstStyle/>
            <a:p>
              <a:endParaRPr sz="1050"/>
            </a:p>
          </p:txBody>
        </p:sp>
        <p:sp>
          <p:nvSpPr>
            <p:cNvPr id="40" name="object 59">
              <a:extLst>
                <a:ext uri="{FF2B5EF4-FFF2-40B4-BE49-F238E27FC236}">
                  <a16:creationId xmlns:a16="http://schemas.microsoft.com/office/drawing/2014/main" id="{32F65936-EAEB-2F4F-A055-0BE797D41D78}"/>
                </a:ext>
              </a:extLst>
            </p:cNvPr>
            <p:cNvSpPr/>
            <p:nvPr/>
          </p:nvSpPr>
          <p:spPr>
            <a:xfrm>
              <a:off x="9312704" y="4938657"/>
              <a:ext cx="0" cy="42784"/>
            </a:xfrm>
            <a:custGeom>
              <a:avLst/>
              <a:gdLst/>
              <a:ahLst/>
              <a:cxnLst/>
              <a:rect l="l" t="t" r="r" b="b"/>
              <a:pathLst>
                <a:path h="66675">
                  <a:moveTo>
                    <a:pt x="0" y="0"/>
                  </a:moveTo>
                  <a:lnTo>
                    <a:pt x="0" y="66316"/>
                  </a:lnTo>
                </a:path>
              </a:pathLst>
            </a:custGeom>
            <a:ln w="52702">
              <a:solidFill>
                <a:srgbClr val="E6D7E0"/>
              </a:solidFill>
            </a:ln>
          </p:spPr>
          <p:txBody>
            <a:bodyPr wrap="square" lIns="0" tIns="0" rIns="0" bIns="0" rtlCol="0"/>
            <a:lstStyle/>
            <a:p>
              <a:endParaRPr sz="1050"/>
            </a:p>
          </p:txBody>
        </p:sp>
        <p:sp>
          <p:nvSpPr>
            <p:cNvPr id="41" name="object 60">
              <a:extLst>
                <a:ext uri="{FF2B5EF4-FFF2-40B4-BE49-F238E27FC236}">
                  <a16:creationId xmlns:a16="http://schemas.microsoft.com/office/drawing/2014/main" id="{5B7E9F56-5F5F-A243-87C5-5A303F555CDC}"/>
                </a:ext>
              </a:extLst>
            </p:cNvPr>
            <p:cNvSpPr/>
            <p:nvPr/>
          </p:nvSpPr>
          <p:spPr>
            <a:xfrm>
              <a:off x="9431770" y="4744331"/>
              <a:ext cx="373647" cy="234293"/>
            </a:xfrm>
            <a:custGeom>
              <a:avLst/>
              <a:gdLst/>
              <a:ahLst/>
              <a:cxnLst/>
              <a:rect l="l" t="t" r="r" b="b"/>
              <a:pathLst>
                <a:path w="582294" h="365125">
                  <a:moveTo>
                    <a:pt x="557365" y="0"/>
                  </a:moveTo>
                  <a:lnTo>
                    <a:pt x="39632" y="0"/>
                  </a:lnTo>
                  <a:lnTo>
                    <a:pt x="33381" y="24313"/>
                  </a:lnTo>
                  <a:lnTo>
                    <a:pt x="27957" y="46418"/>
                  </a:lnTo>
                  <a:lnTo>
                    <a:pt x="22449" y="68523"/>
                  </a:lnTo>
                  <a:lnTo>
                    <a:pt x="0" y="154734"/>
                  </a:lnTo>
                  <a:lnTo>
                    <a:pt x="210213" y="154734"/>
                  </a:lnTo>
                  <a:lnTo>
                    <a:pt x="210213" y="364733"/>
                  </a:lnTo>
                  <a:lnTo>
                    <a:pt x="249824" y="364733"/>
                  </a:lnTo>
                  <a:lnTo>
                    <a:pt x="249615" y="258628"/>
                  </a:lnTo>
                  <a:lnTo>
                    <a:pt x="249824" y="156944"/>
                  </a:lnTo>
                  <a:lnTo>
                    <a:pt x="250306" y="121576"/>
                  </a:lnTo>
                  <a:lnTo>
                    <a:pt x="260473" y="108312"/>
                  </a:lnTo>
                  <a:lnTo>
                    <a:pt x="271216" y="90629"/>
                  </a:lnTo>
                  <a:lnTo>
                    <a:pt x="276672" y="81787"/>
                  </a:lnTo>
                  <a:lnTo>
                    <a:pt x="290357" y="79576"/>
                  </a:lnTo>
                  <a:lnTo>
                    <a:pt x="581929" y="79576"/>
                  </a:lnTo>
                  <a:lnTo>
                    <a:pt x="576830" y="59681"/>
                  </a:lnTo>
                  <a:lnTo>
                    <a:pt x="571322" y="37576"/>
                  </a:lnTo>
                  <a:lnTo>
                    <a:pt x="566035" y="17682"/>
                  </a:lnTo>
                  <a:lnTo>
                    <a:pt x="562925" y="4418"/>
                  </a:lnTo>
                  <a:lnTo>
                    <a:pt x="557365" y="0"/>
                  </a:lnTo>
                  <a:close/>
                </a:path>
              </a:pathLst>
            </a:custGeom>
            <a:solidFill>
              <a:srgbClr val="E6D7E0"/>
            </a:solidFill>
          </p:spPr>
          <p:txBody>
            <a:bodyPr wrap="square" lIns="0" tIns="0" rIns="0" bIns="0" rtlCol="0"/>
            <a:lstStyle/>
            <a:p>
              <a:endParaRPr sz="1050"/>
            </a:p>
          </p:txBody>
        </p:sp>
        <p:sp>
          <p:nvSpPr>
            <p:cNvPr id="42" name="object 61">
              <a:extLst>
                <a:ext uri="{FF2B5EF4-FFF2-40B4-BE49-F238E27FC236}">
                  <a16:creationId xmlns:a16="http://schemas.microsoft.com/office/drawing/2014/main" id="{42B5451B-7AEC-634B-9E14-0FFC664C1549}"/>
                </a:ext>
              </a:extLst>
            </p:cNvPr>
            <p:cNvSpPr/>
            <p:nvPr/>
          </p:nvSpPr>
          <p:spPr>
            <a:xfrm>
              <a:off x="9773140" y="4843622"/>
              <a:ext cx="25670" cy="134871"/>
            </a:xfrm>
            <a:custGeom>
              <a:avLst/>
              <a:gdLst/>
              <a:ahLst/>
              <a:cxnLst/>
              <a:rect l="l" t="t" r="r" b="b"/>
              <a:pathLst>
                <a:path w="40005" h="210184">
                  <a:moveTo>
                    <a:pt x="39695" y="0"/>
                  </a:moveTo>
                  <a:lnTo>
                    <a:pt x="0" y="0"/>
                  </a:lnTo>
                  <a:lnTo>
                    <a:pt x="0" y="209998"/>
                  </a:lnTo>
                  <a:lnTo>
                    <a:pt x="36082" y="209998"/>
                  </a:lnTo>
                  <a:lnTo>
                    <a:pt x="39873" y="201157"/>
                  </a:lnTo>
                  <a:lnTo>
                    <a:pt x="39695" y="0"/>
                  </a:lnTo>
                  <a:close/>
                </a:path>
              </a:pathLst>
            </a:custGeom>
            <a:solidFill>
              <a:srgbClr val="E6D7E0"/>
            </a:solidFill>
          </p:spPr>
          <p:txBody>
            <a:bodyPr wrap="square" lIns="0" tIns="0" rIns="0" bIns="0" rtlCol="0"/>
            <a:lstStyle/>
            <a:p>
              <a:endParaRPr sz="1050"/>
            </a:p>
          </p:txBody>
        </p:sp>
        <p:sp>
          <p:nvSpPr>
            <p:cNvPr id="43" name="object 62">
              <a:extLst>
                <a:ext uri="{FF2B5EF4-FFF2-40B4-BE49-F238E27FC236}">
                  <a16:creationId xmlns:a16="http://schemas.microsoft.com/office/drawing/2014/main" id="{C3264219-F625-8440-B67A-5805B7B63C1C}"/>
                </a:ext>
              </a:extLst>
            </p:cNvPr>
            <p:cNvSpPr/>
            <p:nvPr/>
          </p:nvSpPr>
          <p:spPr>
            <a:xfrm>
              <a:off x="9928300" y="4928727"/>
              <a:ext cx="0" cy="49711"/>
            </a:xfrm>
            <a:custGeom>
              <a:avLst/>
              <a:gdLst/>
              <a:ahLst/>
              <a:cxnLst/>
              <a:rect l="l" t="t" r="r" b="b"/>
              <a:pathLst>
                <a:path h="77470">
                  <a:moveTo>
                    <a:pt x="0" y="0"/>
                  </a:moveTo>
                  <a:lnTo>
                    <a:pt x="0" y="77368"/>
                  </a:lnTo>
                </a:path>
              </a:pathLst>
            </a:custGeom>
            <a:ln w="54483">
              <a:solidFill>
                <a:srgbClr val="E6D7E0"/>
              </a:solidFill>
            </a:ln>
          </p:spPr>
          <p:txBody>
            <a:bodyPr wrap="square" lIns="0" tIns="0" rIns="0" bIns="0" rtlCol="0"/>
            <a:lstStyle/>
            <a:p>
              <a:endParaRPr sz="1050"/>
            </a:p>
          </p:txBody>
        </p:sp>
        <p:sp>
          <p:nvSpPr>
            <p:cNvPr id="44" name="object 63">
              <a:extLst>
                <a:ext uri="{FF2B5EF4-FFF2-40B4-BE49-F238E27FC236}">
                  <a16:creationId xmlns:a16="http://schemas.microsoft.com/office/drawing/2014/main" id="{7A318304-C522-1041-A81C-98B96C9DE22C}"/>
                </a:ext>
              </a:extLst>
            </p:cNvPr>
            <p:cNvSpPr/>
            <p:nvPr/>
          </p:nvSpPr>
          <p:spPr>
            <a:xfrm>
              <a:off x="10087096" y="4952842"/>
              <a:ext cx="18336" cy="17114"/>
            </a:xfrm>
            <a:custGeom>
              <a:avLst/>
              <a:gdLst/>
              <a:ahLst/>
              <a:cxnLst/>
              <a:rect l="l" t="t" r="r" b="b"/>
              <a:pathLst>
                <a:path w="28575" h="26670">
                  <a:moveTo>
                    <a:pt x="0" y="13263"/>
                  </a:moveTo>
                  <a:lnTo>
                    <a:pt x="28449" y="13263"/>
                  </a:lnTo>
                </a:path>
              </a:pathLst>
            </a:custGeom>
            <a:ln w="27796">
              <a:solidFill>
                <a:srgbClr val="E6D7E0"/>
              </a:solidFill>
            </a:ln>
          </p:spPr>
          <p:txBody>
            <a:bodyPr wrap="square" lIns="0" tIns="0" rIns="0" bIns="0" rtlCol="0"/>
            <a:lstStyle/>
            <a:p>
              <a:endParaRPr sz="1050"/>
            </a:p>
          </p:txBody>
        </p:sp>
        <p:sp>
          <p:nvSpPr>
            <p:cNvPr id="45" name="object 64">
              <a:extLst>
                <a:ext uri="{FF2B5EF4-FFF2-40B4-BE49-F238E27FC236}">
                  <a16:creationId xmlns:a16="http://schemas.microsoft.com/office/drawing/2014/main" id="{CE6708C1-EDD5-8C4D-AD73-C7C55CA6BD79}"/>
                </a:ext>
              </a:extLst>
            </p:cNvPr>
            <p:cNvSpPr/>
            <p:nvPr/>
          </p:nvSpPr>
          <p:spPr>
            <a:xfrm>
              <a:off x="8758833" y="4915962"/>
              <a:ext cx="11409" cy="35857"/>
            </a:xfrm>
            <a:custGeom>
              <a:avLst/>
              <a:gdLst/>
              <a:ahLst/>
              <a:cxnLst/>
              <a:rect l="l" t="t" r="r" b="b"/>
              <a:pathLst>
                <a:path w="17780" h="55879">
                  <a:moveTo>
                    <a:pt x="8874" y="0"/>
                  </a:moveTo>
                  <a:lnTo>
                    <a:pt x="8874" y="55263"/>
                  </a:lnTo>
                </a:path>
              </a:pathLst>
            </a:custGeom>
            <a:ln w="19018">
              <a:solidFill>
                <a:srgbClr val="E6D7E0"/>
              </a:solidFill>
            </a:ln>
          </p:spPr>
          <p:txBody>
            <a:bodyPr wrap="square" lIns="0" tIns="0" rIns="0" bIns="0" rtlCol="0"/>
            <a:lstStyle/>
            <a:p>
              <a:endParaRPr sz="1050"/>
            </a:p>
          </p:txBody>
        </p:sp>
        <p:sp>
          <p:nvSpPr>
            <p:cNvPr id="46" name="object 65">
              <a:extLst>
                <a:ext uri="{FF2B5EF4-FFF2-40B4-BE49-F238E27FC236}">
                  <a16:creationId xmlns:a16="http://schemas.microsoft.com/office/drawing/2014/main" id="{3266E3FC-D87F-E841-9766-949758B39801}"/>
                </a:ext>
              </a:extLst>
            </p:cNvPr>
            <p:cNvSpPr/>
            <p:nvPr/>
          </p:nvSpPr>
          <p:spPr>
            <a:xfrm>
              <a:off x="8817954" y="4915962"/>
              <a:ext cx="11817" cy="35857"/>
            </a:xfrm>
            <a:custGeom>
              <a:avLst/>
              <a:gdLst/>
              <a:ahLst/>
              <a:cxnLst/>
              <a:rect l="l" t="t" r="r" b="b"/>
              <a:pathLst>
                <a:path w="18415" h="55879">
                  <a:moveTo>
                    <a:pt x="8999" y="0"/>
                  </a:moveTo>
                  <a:lnTo>
                    <a:pt x="8999" y="55263"/>
                  </a:lnTo>
                </a:path>
              </a:pathLst>
            </a:custGeom>
            <a:ln w="19269">
              <a:solidFill>
                <a:srgbClr val="E6D7E0"/>
              </a:solidFill>
            </a:ln>
          </p:spPr>
          <p:txBody>
            <a:bodyPr wrap="square" lIns="0" tIns="0" rIns="0" bIns="0" rtlCol="0"/>
            <a:lstStyle/>
            <a:p>
              <a:endParaRPr sz="1050"/>
            </a:p>
          </p:txBody>
        </p:sp>
        <p:sp>
          <p:nvSpPr>
            <p:cNvPr id="47" name="object 66">
              <a:extLst>
                <a:ext uri="{FF2B5EF4-FFF2-40B4-BE49-F238E27FC236}">
                  <a16:creationId xmlns:a16="http://schemas.microsoft.com/office/drawing/2014/main" id="{D0483572-29E6-4E4E-AC30-C09B50A9DADB}"/>
                </a:ext>
              </a:extLst>
            </p:cNvPr>
            <p:cNvSpPr/>
            <p:nvPr/>
          </p:nvSpPr>
          <p:spPr>
            <a:xfrm>
              <a:off x="8879909" y="4933692"/>
              <a:ext cx="41561" cy="0"/>
            </a:xfrm>
            <a:custGeom>
              <a:avLst/>
              <a:gdLst/>
              <a:ahLst/>
              <a:cxnLst/>
              <a:rect l="l" t="t" r="r" b="b"/>
              <a:pathLst>
                <a:path w="64769">
                  <a:moveTo>
                    <a:pt x="0" y="0"/>
                  </a:moveTo>
                  <a:lnTo>
                    <a:pt x="64479" y="0"/>
                  </a:lnTo>
                </a:path>
              </a:pathLst>
            </a:custGeom>
            <a:ln w="56533">
              <a:solidFill>
                <a:srgbClr val="E6D7E0"/>
              </a:solidFill>
            </a:ln>
          </p:spPr>
          <p:txBody>
            <a:bodyPr wrap="square" lIns="0" tIns="0" rIns="0" bIns="0" rtlCol="0"/>
            <a:lstStyle/>
            <a:p>
              <a:endParaRPr sz="1050"/>
            </a:p>
          </p:txBody>
        </p:sp>
        <p:sp>
          <p:nvSpPr>
            <p:cNvPr id="48" name="object 67">
              <a:extLst>
                <a:ext uri="{FF2B5EF4-FFF2-40B4-BE49-F238E27FC236}">
                  <a16:creationId xmlns:a16="http://schemas.microsoft.com/office/drawing/2014/main" id="{E44B4816-8024-414C-9C74-14B777F0C901}"/>
                </a:ext>
              </a:extLst>
            </p:cNvPr>
            <p:cNvSpPr/>
            <p:nvPr/>
          </p:nvSpPr>
          <p:spPr>
            <a:xfrm>
              <a:off x="9064915" y="4849295"/>
              <a:ext cx="355718" cy="89643"/>
            </a:xfrm>
            <a:custGeom>
              <a:avLst/>
              <a:gdLst/>
              <a:ahLst/>
              <a:cxnLst/>
              <a:rect l="l" t="t" r="r" b="b"/>
              <a:pathLst>
                <a:path w="554355" h="139700">
                  <a:moveTo>
                    <a:pt x="301132" y="0"/>
                  </a:moveTo>
                  <a:lnTo>
                    <a:pt x="0" y="0"/>
                  </a:lnTo>
                  <a:lnTo>
                    <a:pt x="29747" y="33158"/>
                  </a:lnTo>
                  <a:lnTo>
                    <a:pt x="44501" y="48632"/>
                  </a:lnTo>
                  <a:lnTo>
                    <a:pt x="59108" y="66316"/>
                  </a:lnTo>
                  <a:lnTo>
                    <a:pt x="73516" y="83999"/>
                  </a:lnTo>
                  <a:lnTo>
                    <a:pt x="88342" y="95052"/>
                  </a:lnTo>
                  <a:lnTo>
                    <a:pt x="107912" y="101683"/>
                  </a:lnTo>
                  <a:lnTo>
                    <a:pt x="136152" y="103894"/>
                  </a:lnTo>
                  <a:lnTo>
                    <a:pt x="275666" y="103894"/>
                  </a:lnTo>
                  <a:lnTo>
                    <a:pt x="284703" y="108316"/>
                  </a:lnTo>
                  <a:lnTo>
                    <a:pt x="290294" y="114947"/>
                  </a:lnTo>
                  <a:lnTo>
                    <a:pt x="306200" y="130421"/>
                  </a:lnTo>
                  <a:lnTo>
                    <a:pt x="325330" y="139262"/>
                  </a:lnTo>
                  <a:lnTo>
                    <a:pt x="547302" y="139262"/>
                  </a:lnTo>
                  <a:lnTo>
                    <a:pt x="553836" y="130421"/>
                  </a:lnTo>
                  <a:lnTo>
                    <a:pt x="494204" y="64104"/>
                  </a:lnTo>
                  <a:lnTo>
                    <a:pt x="479556" y="48632"/>
                  </a:lnTo>
                  <a:lnTo>
                    <a:pt x="464917" y="30947"/>
                  </a:lnTo>
                  <a:lnTo>
                    <a:pt x="446740" y="11053"/>
                  </a:lnTo>
                  <a:lnTo>
                    <a:pt x="431746" y="11053"/>
                  </a:lnTo>
                  <a:lnTo>
                    <a:pt x="342984" y="8842"/>
                  </a:lnTo>
                  <a:lnTo>
                    <a:pt x="313948" y="8842"/>
                  </a:lnTo>
                  <a:lnTo>
                    <a:pt x="305676" y="4420"/>
                  </a:lnTo>
                  <a:lnTo>
                    <a:pt x="301132" y="0"/>
                  </a:lnTo>
                  <a:close/>
                </a:path>
              </a:pathLst>
            </a:custGeom>
            <a:solidFill>
              <a:srgbClr val="E6D7E0"/>
            </a:solidFill>
          </p:spPr>
          <p:txBody>
            <a:bodyPr wrap="square" lIns="0" tIns="0" rIns="0" bIns="0" rtlCol="0"/>
            <a:lstStyle/>
            <a:p>
              <a:endParaRPr sz="1050"/>
            </a:p>
          </p:txBody>
        </p:sp>
        <p:sp>
          <p:nvSpPr>
            <p:cNvPr id="49" name="object 68">
              <a:extLst>
                <a:ext uri="{FF2B5EF4-FFF2-40B4-BE49-F238E27FC236}">
                  <a16:creationId xmlns:a16="http://schemas.microsoft.com/office/drawing/2014/main" id="{7EF597A3-88DD-BC4F-B013-6068996CF7D2}"/>
                </a:ext>
              </a:extLst>
            </p:cNvPr>
            <p:cNvSpPr/>
            <p:nvPr/>
          </p:nvSpPr>
          <p:spPr>
            <a:xfrm>
              <a:off x="9827664" y="4810997"/>
              <a:ext cx="204141" cy="65602"/>
            </a:xfrm>
            <a:custGeom>
              <a:avLst/>
              <a:gdLst/>
              <a:ahLst/>
              <a:cxnLst/>
              <a:rect l="l" t="t" r="r" b="b"/>
              <a:pathLst>
                <a:path w="318134" h="102234">
                  <a:moveTo>
                    <a:pt x="157942" y="0"/>
                  </a:moveTo>
                  <a:lnTo>
                    <a:pt x="152822" y="2210"/>
                  </a:lnTo>
                  <a:lnTo>
                    <a:pt x="125064" y="13263"/>
                  </a:lnTo>
                  <a:lnTo>
                    <a:pt x="3235" y="72947"/>
                  </a:lnTo>
                  <a:lnTo>
                    <a:pt x="1947" y="72947"/>
                  </a:lnTo>
                  <a:lnTo>
                    <a:pt x="0" y="75157"/>
                  </a:lnTo>
                  <a:lnTo>
                    <a:pt x="12847" y="101683"/>
                  </a:lnTo>
                  <a:lnTo>
                    <a:pt x="34993" y="92842"/>
                  </a:lnTo>
                  <a:lnTo>
                    <a:pt x="313760" y="92842"/>
                  </a:lnTo>
                  <a:lnTo>
                    <a:pt x="317833" y="83999"/>
                  </a:lnTo>
                  <a:lnTo>
                    <a:pt x="302776" y="64104"/>
                  </a:lnTo>
                  <a:lnTo>
                    <a:pt x="181282" y="11053"/>
                  </a:lnTo>
                  <a:lnTo>
                    <a:pt x="157942" y="0"/>
                  </a:lnTo>
                  <a:close/>
                </a:path>
              </a:pathLst>
            </a:custGeom>
            <a:solidFill>
              <a:srgbClr val="E6D7E0"/>
            </a:solidFill>
          </p:spPr>
          <p:txBody>
            <a:bodyPr wrap="square" lIns="0" tIns="0" rIns="0" bIns="0" rtlCol="0"/>
            <a:lstStyle/>
            <a:p>
              <a:endParaRPr sz="1050"/>
            </a:p>
          </p:txBody>
        </p:sp>
        <p:sp>
          <p:nvSpPr>
            <p:cNvPr id="50" name="object 69">
              <a:extLst>
                <a:ext uri="{FF2B5EF4-FFF2-40B4-BE49-F238E27FC236}">
                  <a16:creationId xmlns:a16="http://schemas.microsoft.com/office/drawing/2014/main" id="{6E0D279C-D5F1-FF41-86EF-E5F94977D3A1}"/>
                </a:ext>
              </a:extLst>
            </p:cNvPr>
            <p:cNvSpPr/>
            <p:nvPr/>
          </p:nvSpPr>
          <p:spPr>
            <a:xfrm>
              <a:off x="10011958" y="4870572"/>
              <a:ext cx="17114" cy="5705"/>
            </a:xfrm>
            <a:custGeom>
              <a:avLst/>
              <a:gdLst/>
              <a:ahLst/>
              <a:cxnLst/>
              <a:rect l="l" t="t" r="r" b="b"/>
              <a:pathLst>
                <a:path w="26669" h="8890">
                  <a:moveTo>
                    <a:pt x="26554" y="0"/>
                  </a:moveTo>
                  <a:lnTo>
                    <a:pt x="0" y="0"/>
                  </a:lnTo>
                  <a:lnTo>
                    <a:pt x="22480" y="8841"/>
                  </a:lnTo>
                  <a:lnTo>
                    <a:pt x="26554" y="0"/>
                  </a:lnTo>
                  <a:close/>
                </a:path>
              </a:pathLst>
            </a:custGeom>
            <a:solidFill>
              <a:srgbClr val="E6D7E0"/>
            </a:solidFill>
          </p:spPr>
          <p:txBody>
            <a:bodyPr wrap="square" lIns="0" tIns="0" rIns="0" bIns="0" rtlCol="0"/>
            <a:lstStyle/>
            <a:p>
              <a:endParaRPr sz="1050"/>
            </a:p>
          </p:txBody>
        </p:sp>
        <p:sp>
          <p:nvSpPr>
            <p:cNvPr id="51" name="object 70">
              <a:extLst>
                <a:ext uri="{FF2B5EF4-FFF2-40B4-BE49-F238E27FC236}">
                  <a16:creationId xmlns:a16="http://schemas.microsoft.com/office/drawing/2014/main" id="{FC718826-D888-CB4D-B71A-7B1A849D8149}"/>
                </a:ext>
              </a:extLst>
            </p:cNvPr>
            <p:cNvSpPr/>
            <p:nvPr/>
          </p:nvSpPr>
          <p:spPr>
            <a:xfrm>
              <a:off x="8990274" y="4843622"/>
              <a:ext cx="274632" cy="169506"/>
            </a:xfrm>
            <a:custGeom>
              <a:avLst/>
              <a:gdLst/>
              <a:ahLst/>
              <a:cxnLst/>
              <a:rect l="l" t="t" r="r" b="b"/>
              <a:pathLst>
                <a:path w="427990" h="264159">
                  <a:moveTo>
                    <a:pt x="96792" y="0"/>
                  </a:moveTo>
                  <a:lnTo>
                    <a:pt x="66521" y="34165"/>
                  </a:lnTo>
                  <a:lnTo>
                    <a:pt x="51422" y="50995"/>
                  </a:lnTo>
                  <a:lnTo>
                    <a:pt x="36051" y="67546"/>
                  </a:lnTo>
                  <a:lnTo>
                    <a:pt x="20177" y="83741"/>
                  </a:lnTo>
                  <a:lnTo>
                    <a:pt x="7434" y="100749"/>
                  </a:lnTo>
                  <a:lnTo>
                    <a:pt x="921" y="121387"/>
                  </a:lnTo>
                  <a:lnTo>
                    <a:pt x="10" y="144466"/>
                  </a:lnTo>
                  <a:lnTo>
                    <a:pt x="0" y="155908"/>
                  </a:lnTo>
                  <a:lnTo>
                    <a:pt x="356" y="171652"/>
                  </a:lnTo>
                  <a:lnTo>
                    <a:pt x="272" y="224669"/>
                  </a:lnTo>
                  <a:lnTo>
                    <a:pt x="0" y="264158"/>
                  </a:lnTo>
                  <a:lnTo>
                    <a:pt x="221218" y="264158"/>
                  </a:lnTo>
                  <a:lnTo>
                    <a:pt x="221218" y="224669"/>
                  </a:lnTo>
                  <a:lnTo>
                    <a:pt x="67767" y="224669"/>
                  </a:lnTo>
                  <a:lnTo>
                    <a:pt x="67767" y="152610"/>
                  </a:lnTo>
                  <a:lnTo>
                    <a:pt x="221218" y="152610"/>
                  </a:lnTo>
                  <a:lnTo>
                    <a:pt x="221218" y="148227"/>
                  </a:lnTo>
                  <a:lnTo>
                    <a:pt x="427934" y="148227"/>
                  </a:lnTo>
                  <a:lnTo>
                    <a:pt x="420615" y="144466"/>
                  </a:lnTo>
                  <a:lnTo>
                    <a:pt x="405118" y="126707"/>
                  </a:lnTo>
                  <a:lnTo>
                    <a:pt x="401903" y="121702"/>
                  </a:lnTo>
                  <a:lnTo>
                    <a:pt x="393077" y="118499"/>
                  </a:lnTo>
                  <a:lnTo>
                    <a:pt x="233909" y="118499"/>
                  </a:lnTo>
                  <a:lnTo>
                    <a:pt x="215742" y="114948"/>
                  </a:lnTo>
                  <a:lnTo>
                    <a:pt x="197721" y="103366"/>
                  </a:lnTo>
                  <a:lnTo>
                    <a:pt x="176853" y="80676"/>
                  </a:lnTo>
                  <a:lnTo>
                    <a:pt x="162152" y="63454"/>
                  </a:lnTo>
                  <a:lnTo>
                    <a:pt x="146854" y="46728"/>
                  </a:lnTo>
                  <a:lnTo>
                    <a:pt x="130896" y="30544"/>
                  </a:lnTo>
                  <a:lnTo>
                    <a:pt x="114237" y="14951"/>
                  </a:lnTo>
                  <a:lnTo>
                    <a:pt x="96792" y="0"/>
                  </a:lnTo>
                  <a:close/>
                </a:path>
              </a:pathLst>
            </a:custGeom>
            <a:solidFill>
              <a:srgbClr val="E6D7E0"/>
            </a:solidFill>
          </p:spPr>
          <p:txBody>
            <a:bodyPr wrap="square" lIns="0" tIns="0" rIns="0" bIns="0" rtlCol="0"/>
            <a:lstStyle/>
            <a:p>
              <a:endParaRPr sz="1050"/>
            </a:p>
          </p:txBody>
        </p:sp>
        <p:sp>
          <p:nvSpPr>
            <p:cNvPr id="52" name="object 71">
              <a:extLst>
                <a:ext uri="{FF2B5EF4-FFF2-40B4-BE49-F238E27FC236}">
                  <a16:creationId xmlns:a16="http://schemas.microsoft.com/office/drawing/2014/main" id="{15BAC6E5-D3B7-F14F-8AE8-F3EA707DA7AA}"/>
                </a:ext>
              </a:extLst>
            </p:cNvPr>
            <p:cNvSpPr/>
            <p:nvPr/>
          </p:nvSpPr>
          <p:spPr>
            <a:xfrm>
              <a:off x="9174682" y="4938737"/>
              <a:ext cx="198029" cy="74566"/>
            </a:xfrm>
            <a:custGeom>
              <a:avLst/>
              <a:gdLst/>
              <a:ahLst/>
              <a:cxnLst/>
              <a:rect l="l" t="t" r="r" b="b"/>
              <a:pathLst>
                <a:path w="308609" h="116204">
                  <a:moveTo>
                    <a:pt x="140550" y="0"/>
                  </a:moveTo>
                  <a:lnTo>
                    <a:pt x="0" y="0"/>
                  </a:lnTo>
                  <a:lnTo>
                    <a:pt x="0" y="115907"/>
                  </a:lnTo>
                  <a:lnTo>
                    <a:pt x="308252" y="115907"/>
                  </a:lnTo>
                  <a:lnTo>
                    <a:pt x="308252" y="76302"/>
                  </a:lnTo>
                  <a:lnTo>
                    <a:pt x="48689" y="76302"/>
                  </a:lnTo>
                  <a:lnTo>
                    <a:pt x="48689" y="4059"/>
                  </a:lnTo>
                  <a:lnTo>
                    <a:pt x="148456" y="4059"/>
                  </a:lnTo>
                  <a:lnTo>
                    <a:pt x="140550" y="0"/>
                  </a:lnTo>
                  <a:close/>
                </a:path>
              </a:pathLst>
            </a:custGeom>
            <a:solidFill>
              <a:srgbClr val="E6D7E0"/>
            </a:solidFill>
          </p:spPr>
          <p:txBody>
            <a:bodyPr wrap="square" lIns="0" tIns="0" rIns="0" bIns="0" rtlCol="0"/>
            <a:lstStyle/>
            <a:p>
              <a:endParaRPr sz="1050"/>
            </a:p>
          </p:txBody>
        </p:sp>
        <p:sp>
          <p:nvSpPr>
            <p:cNvPr id="53" name="object 72">
              <a:extLst>
                <a:ext uri="{FF2B5EF4-FFF2-40B4-BE49-F238E27FC236}">
                  <a16:creationId xmlns:a16="http://schemas.microsoft.com/office/drawing/2014/main" id="{9F0B875A-9093-A641-8F6A-7D09FA34E3FC}"/>
                </a:ext>
              </a:extLst>
            </p:cNvPr>
            <p:cNvSpPr/>
            <p:nvPr/>
          </p:nvSpPr>
          <p:spPr>
            <a:xfrm>
              <a:off x="9066440" y="4941549"/>
              <a:ext cx="66010" cy="46451"/>
            </a:xfrm>
            <a:custGeom>
              <a:avLst/>
              <a:gdLst/>
              <a:ahLst/>
              <a:cxnLst/>
              <a:rect l="l" t="t" r="r" b="b"/>
              <a:pathLst>
                <a:path w="102869" h="72390">
                  <a:moveTo>
                    <a:pt x="102520" y="0"/>
                  </a:moveTo>
                  <a:lnTo>
                    <a:pt x="0" y="0"/>
                  </a:lnTo>
                  <a:lnTo>
                    <a:pt x="0" y="72059"/>
                  </a:lnTo>
                  <a:lnTo>
                    <a:pt x="102520" y="72059"/>
                  </a:lnTo>
                  <a:lnTo>
                    <a:pt x="102520" y="0"/>
                  </a:lnTo>
                  <a:close/>
                </a:path>
              </a:pathLst>
            </a:custGeom>
            <a:solidFill>
              <a:srgbClr val="E6D7E0"/>
            </a:solidFill>
          </p:spPr>
          <p:txBody>
            <a:bodyPr wrap="square" lIns="0" tIns="0" rIns="0" bIns="0" rtlCol="0"/>
            <a:lstStyle/>
            <a:p>
              <a:endParaRPr sz="1050"/>
            </a:p>
          </p:txBody>
        </p:sp>
        <p:sp>
          <p:nvSpPr>
            <p:cNvPr id="54" name="object 73">
              <a:extLst>
                <a:ext uri="{FF2B5EF4-FFF2-40B4-BE49-F238E27FC236}">
                  <a16:creationId xmlns:a16="http://schemas.microsoft.com/office/drawing/2014/main" id="{28C285D8-ECA8-8E42-B412-01D05756E5E2}"/>
                </a:ext>
              </a:extLst>
            </p:cNvPr>
            <p:cNvSpPr/>
            <p:nvPr/>
          </p:nvSpPr>
          <p:spPr>
            <a:xfrm>
              <a:off x="9238136" y="4941342"/>
              <a:ext cx="134464" cy="46451"/>
            </a:xfrm>
            <a:custGeom>
              <a:avLst/>
              <a:gdLst/>
              <a:ahLst/>
              <a:cxnLst/>
              <a:rect l="l" t="t" r="r" b="b"/>
              <a:pathLst>
                <a:path w="209550" h="72390">
                  <a:moveTo>
                    <a:pt x="49569" y="0"/>
                  </a:moveTo>
                  <a:lnTo>
                    <a:pt x="0" y="0"/>
                  </a:lnTo>
                  <a:lnTo>
                    <a:pt x="0" y="72242"/>
                  </a:lnTo>
                  <a:lnTo>
                    <a:pt x="209365" y="72242"/>
                  </a:lnTo>
                  <a:lnTo>
                    <a:pt x="209365" y="71990"/>
                  </a:lnTo>
                  <a:lnTo>
                    <a:pt x="91871" y="71990"/>
                  </a:lnTo>
                  <a:lnTo>
                    <a:pt x="91871" y="3136"/>
                  </a:lnTo>
                  <a:lnTo>
                    <a:pt x="89170" y="2922"/>
                  </a:lnTo>
                  <a:lnTo>
                    <a:pt x="75348" y="2922"/>
                  </a:lnTo>
                  <a:lnTo>
                    <a:pt x="53024" y="1773"/>
                  </a:lnTo>
                  <a:lnTo>
                    <a:pt x="49569" y="0"/>
                  </a:lnTo>
                  <a:close/>
                </a:path>
              </a:pathLst>
            </a:custGeom>
            <a:solidFill>
              <a:srgbClr val="E6D7E0"/>
            </a:solidFill>
          </p:spPr>
          <p:txBody>
            <a:bodyPr wrap="square" lIns="0" tIns="0" rIns="0" bIns="0" rtlCol="0"/>
            <a:lstStyle/>
            <a:p>
              <a:endParaRPr sz="1050"/>
            </a:p>
          </p:txBody>
        </p:sp>
        <p:sp>
          <p:nvSpPr>
            <p:cNvPr id="55" name="object 74">
              <a:extLst>
                <a:ext uri="{FF2B5EF4-FFF2-40B4-BE49-F238E27FC236}">
                  <a16:creationId xmlns:a16="http://schemas.microsoft.com/office/drawing/2014/main" id="{7E459541-5CCB-F049-B49B-4B0E7186F471}"/>
                </a:ext>
              </a:extLst>
            </p:cNvPr>
            <p:cNvSpPr/>
            <p:nvPr/>
          </p:nvSpPr>
          <p:spPr>
            <a:xfrm>
              <a:off x="9330313" y="4943665"/>
              <a:ext cx="42377" cy="44006"/>
            </a:xfrm>
            <a:custGeom>
              <a:avLst/>
              <a:gdLst/>
              <a:ahLst/>
              <a:cxnLst/>
              <a:rect l="l" t="t" r="r" b="b"/>
              <a:pathLst>
                <a:path w="66040" h="68579">
                  <a:moveTo>
                    <a:pt x="65715" y="0"/>
                  </a:moveTo>
                  <a:lnTo>
                    <a:pt x="0" y="0"/>
                  </a:lnTo>
                  <a:lnTo>
                    <a:pt x="0" y="68369"/>
                  </a:lnTo>
                  <a:lnTo>
                    <a:pt x="65715" y="68369"/>
                  </a:lnTo>
                  <a:lnTo>
                    <a:pt x="65715" y="0"/>
                  </a:lnTo>
                  <a:close/>
                </a:path>
              </a:pathLst>
            </a:custGeom>
            <a:solidFill>
              <a:srgbClr val="E6D7E0"/>
            </a:solidFill>
          </p:spPr>
          <p:txBody>
            <a:bodyPr wrap="square" lIns="0" tIns="0" rIns="0" bIns="0" rtlCol="0"/>
            <a:lstStyle/>
            <a:p>
              <a:endParaRPr sz="1050"/>
            </a:p>
          </p:txBody>
        </p:sp>
        <p:sp>
          <p:nvSpPr>
            <p:cNvPr id="56" name="object 75">
              <a:extLst>
                <a:ext uri="{FF2B5EF4-FFF2-40B4-BE49-F238E27FC236}">
                  <a16:creationId xmlns:a16="http://schemas.microsoft.com/office/drawing/2014/main" id="{5A101284-9A59-7643-AFB4-1514F7B850D8}"/>
                </a:ext>
              </a:extLst>
            </p:cNvPr>
            <p:cNvSpPr/>
            <p:nvPr/>
          </p:nvSpPr>
          <p:spPr>
            <a:xfrm>
              <a:off x="9286486" y="4942378"/>
              <a:ext cx="8964" cy="1222"/>
            </a:xfrm>
            <a:custGeom>
              <a:avLst/>
              <a:gdLst/>
              <a:ahLst/>
              <a:cxnLst/>
              <a:rect l="l" t="t" r="r" b="b"/>
              <a:pathLst>
                <a:path w="13969" h="1904">
                  <a:moveTo>
                    <a:pt x="0" y="653"/>
                  </a:moveTo>
                  <a:lnTo>
                    <a:pt x="13821" y="653"/>
                  </a:lnTo>
                </a:path>
              </a:pathLst>
            </a:custGeom>
            <a:ln w="3175">
              <a:solidFill>
                <a:srgbClr val="E6D7E0"/>
              </a:solidFill>
            </a:ln>
          </p:spPr>
          <p:txBody>
            <a:bodyPr wrap="square" lIns="0" tIns="0" rIns="0" bIns="0" rtlCol="0"/>
            <a:lstStyle/>
            <a:p>
              <a:endParaRPr sz="1050"/>
            </a:p>
          </p:txBody>
        </p:sp>
        <p:sp>
          <p:nvSpPr>
            <p:cNvPr id="57" name="object 76">
              <a:extLst>
                <a:ext uri="{FF2B5EF4-FFF2-40B4-BE49-F238E27FC236}">
                  <a16:creationId xmlns:a16="http://schemas.microsoft.com/office/drawing/2014/main" id="{B0316BBF-37F1-4649-9100-AE786C85AE12}"/>
                </a:ext>
              </a:extLst>
            </p:cNvPr>
            <p:cNvSpPr/>
            <p:nvPr/>
          </p:nvSpPr>
          <p:spPr>
            <a:xfrm>
              <a:off x="9140369" y="4919367"/>
              <a:ext cx="102274" cy="0"/>
            </a:xfrm>
            <a:custGeom>
              <a:avLst/>
              <a:gdLst/>
              <a:ahLst/>
              <a:cxnLst/>
              <a:rect l="l" t="t" r="r" b="b"/>
              <a:pathLst>
                <a:path w="159384">
                  <a:moveTo>
                    <a:pt x="0" y="0"/>
                  </a:moveTo>
                  <a:lnTo>
                    <a:pt x="159167" y="0"/>
                  </a:lnTo>
                </a:path>
              </a:pathLst>
            </a:custGeom>
            <a:ln w="3175">
              <a:solidFill>
                <a:srgbClr val="E6D7E0"/>
              </a:solidFill>
            </a:ln>
          </p:spPr>
          <p:txBody>
            <a:bodyPr wrap="square" lIns="0" tIns="0" rIns="0" bIns="0" rtlCol="0"/>
            <a:lstStyle/>
            <a:p>
              <a:endParaRPr sz="1050"/>
            </a:p>
          </p:txBody>
        </p:sp>
        <p:sp>
          <p:nvSpPr>
            <p:cNvPr id="58" name="object 77">
              <a:extLst>
                <a:ext uri="{FF2B5EF4-FFF2-40B4-BE49-F238E27FC236}">
                  <a16:creationId xmlns:a16="http://schemas.microsoft.com/office/drawing/2014/main" id="{43768ED2-BAE3-0242-B863-169507D05C40}"/>
                </a:ext>
              </a:extLst>
            </p:cNvPr>
            <p:cNvSpPr/>
            <p:nvPr/>
          </p:nvSpPr>
          <p:spPr>
            <a:xfrm>
              <a:off x="9656982" y="4997795"/>
              <a:ext cx="13446" cy="0"/>
            </a:xfrm>
            <a:custGeom>
              <a:avLst/>
              <a:gdLst/>
              <a:ahLst/>
              <a:cxnLst/>
              <a:rect l="l" t="t" r="r" b="b"/>
              <a:pathLst>
                <a:path w="20955">
                  <a:moveTo>
                    <a:pt x="0" y="0"/>
                  </a:moveTo>
                  <a:lnTo>
                    <a:pt x="20424" y="0"/>
                  </a:lnTo>
                </a:path>
              </a:pathLst>
            </a:custGeom>
            <a:ln w="6349">
              <a:solidFill>
                <a:srgbClr val="E6D7E0"/>
              </a:solidFill>
            </a:ln>
          </p:spPr>
          <p:txBody>
            <a:bodyPr wrap="square" lIns="0" tIns="0" rIns="0" bIns="0" rtlCol="0"/>
            <a:lstStyle/>
            <a:p>
              <a:endParaRPr sz="1050"/>
            </a:p>
          </p:txBody>
        </p:sp>
        <p:sp>
          <p:nvSpPr>
            <p:cNvPr id="59" name="object 78">
              <a:extLst>
                <a:ext uri="{FF2B5EF4-FFF2-40B4-BE49-F238E27FC236}">
                  <a16:creationId xmlns:a16="http://schemas.microsoft.com/office/drawing/2014/main" id="{CC58D6B7-DB12-A541-8C55-7B7EF90DDB69}"/>
                </a:ext>
              </a:extLst>
            </p:cNvPr>
            <p:cNvSpPr/>
            <p:nvPr/>
          </p:nvSpPr>
          <p:spPr>
            <a:xfrm>
              <a:off x="9663544" y="4920377"/>
              <a:ext cx="0" cy="75789"/>
            </a:xfrm>
            <a:custGeom>
              <a:avLst/>
              <a:gdLst/>
              <a:ahLst/>
              <a:cxnLst/>
              <a:rect l="l" t="t" r="r" b="b"/>
              <a:pathLst>
                <a:path h="118109">
                  <a:moveTo>
                    <a:pt x="0" y="0"/>
                  </a:moveTo>
                  <a:lnTo>
                    <a:pt x="0" y="118109"/>
                  </a:lnTo>
                </a:path>
              </a:pathLst>
            </a:custGeom>
            <a:ln w="21724">
              <a:solidFill>
                <a:srgbClr val="E6D7E0"/>
              </a:solidFill>
            </a:ln>
          </p:spPr>
          <p:txBody>
            <a:bodyPr wrap="square" lIns="0" tIns="0" rIns="0" bIns="0" rtlCol="0"/>
            <a:lstStyle/>
            <a:p>
              <a:endParaRPr sz="1050"/>
            </a:p>
          </p:txBody>
        </p:sp>
        <p:sp>
          <p:nvSpPr>
            <p:cNvPr id="60" name="object 79">
              <a:extLst>
                <a:ext uri="{FF2B5EF4-FFF2-40B4-BE49-F238E27FC236}">
                  <a16:creationId xmlns:a16="http://schemas.microsoft.com/office/drawing/2014/main" id="{AB9ED5C7-2E49-AD41-B3E4-88D097FFFE99}"/>
                </a:ext>
              </a:extLst>
            </p:cNvPr>
            <p:cNvSpPr/>
            <p:nvPr/>
          </p:nvSpPr>
          <p:spPr>
            <a:xfrm>
              <a:off x="9585573" y="4801069"/>
              <a:ext cx="84753" cy="198029"/>
            </a:xfrm>
            <a:custGeom>
              <a:avLst/>
              <a:gdLst/>
              <a:ahLst/>
              <a:cxnLst/>
              <a:rect l="l" t="t" r="r" b="b"/>
              <a:pathLst>
                <a:path w="132080" h="308609">
                  <a:moveTo>
                    <a:pt x="62626" y="0"/>
                  </a:moveTo>
                  <a:lnTo>
                    <a:pt x="37569" y="1540"/>
                  </a:lnTo>
                  <a:lnTo>
                    <a:pt x="30752" y="2356"/>
                  </a:lnTo>
                  <a:lnTo>
                    <a:pt x="24575" y="12500"/>
                  </a:lnTo>
                  <a:lnTo>
                    <a:pt x="7130" y="37375"/>
                  </a:lnTo>
                  <a:lnTo>
                    <a:pt x="460" y="60347"/>
                  </a:lnTo>
                  <a:lnTo>
                    <a:pt x="157" y="81834"/>
                  </a:lnTo>
                  <a:lnTo>
                    <a:pt x="0" y="232270"/>
                  </a:lnTo>
                  <a:lnTo>
                    <a:pt x="314" y="300678"/>
                  </a:lnTo>
                  <a:lnTo>
                    <a:pt x="1088" y="304589"/>
                  </a:lnTo>
                  <a:lnTo>
                    <a:pt x="1518" y="308499"/>
                  </a:lnTo>
                  <a:lnTo>
                    <a:pt x="27067" y="308499"/>
                  </a:lnTo>
                  <a:lnTo>
                    <a:pt x="27067" y="185549"/>
                  </a:lnTo>
                  <a:lnTo>
                    <a:pt x="131744" y="185549"/>
                  </a:lnTo>
                  <a:lnTo>
                    <a:pt x="131660" y="136591"/>
                  </a:lnTo>
                  <a:lnTo>
                    <a:pt x="101211" y="136591"/>
                  </a:lnTo>
                  <a:lnTo>
                    <a:pt x="36103" y="134647"/>
                  </a:lnTo>
                  <a:lnTo>
                    <a:pt x="36784" y="67303"/>
                  </a:lnTo>
                  <a:lnTo>
                    <a:pt x="75892" y="60599"/>
                  </a:lnTo>
                  <a:lnTo>
                    <a:pt x="131524" y="60599"/>
                  </a:lnTo>
                  <a:lnTo>
                    <a:pt x="131514" y="57156"/>
                  </a:lnTo>
                  <a:lnTo>
                    <a:pt x="124886" y="36452"/>
                  </a:lnTo>
                  <a:lnTo>
                    <a:pt x="111808" y="17830"/>
                  </a:lnTo>
                  <a:lnTo>
                    <a:pt x="106844" y="12221"/>
                  </a:lnTo>
                  <a:lnTo>
                    <a:pt x="102447" y="2421"/>
                  </a:lnTo>
                  <a:lnTo>
                    <a:pt x="87871" y="958"/>
                  </a:lnTo>
                  <a:lnTo>
                    <a:pt x="62626" y="0"/>
                  </a:lnTo>
                  <a:close/>
                </a:path>
              </a:pathLst>
            </a:custGeom>
            <a:solidFill>
              <a:srgbClr val="E6D7E0"/>
            </a:solidFill>
          </p:spPr>
          <p:txBody>
            <a:bodyPr wrap="square" lIns="0" tIns="0" rIns="0" bIns="0" rtlCol="0"/>
            <a:lstStyle/>
            <a:p>
              <a:endParaRPr sz="1050"/>
            </a:p>
          </p:txBody>
        </p:sp>
        <p:sp>
          <p:nvSpPr>
            <p:cNvPr id="61" name="object 80">
              <a:extLst>
                <a:ext uri="{FF2B5EF4-FFF2-40B4-BE49-F238E27FC236}">
                  <a16:creationId xmlns:a16="http://schemas.microsoft.com/office/drawing/2014/main" id="{CEC1CA3D-6AF0-894A-8A80-333A7FB08D3F}"/>
                </a:ext>
              </a:extLst>
            </p:cNvPr>
            <p:cNvSpPr/>
            <p:nvPr/>
          </p:nvSpPr>
          <p:spPr>
            <a:xfrm>
              <a:off x="9634272" y="4839954"/>
              <a:ext cx="35857" cy="48896"/>
            </a:xfrm>
            <a:custGeom>
              <a:avLst/>
              <a:gdLst/>
              <a:ahLst/>
              <a:cxnLst/>
              <a:rect l="l" t="t" r="r" b="b"/>
              <a:pathLst>
                <a:path w="55880" h="76200">
                  <a:moveTo>
                    <a:pt x="55631" y="0"/>
                  </a:moveTo>
                  <a:lnTo>
                    <a:pt x="0" y="0"/>
                  </a:lnTo>
                  <a:lnTo>
                    <a:pt x="17999" y="1869"/>
                  </a:lnTo>
                  <a:lnTo>
                    <a:pt x="24533" y="8811"/>
                  </a:lnTo>
                  <a:lnTo>
                    <a:pt x="25370" y="30875"/>
                  </a:lnTo>
                  <a:lnTo>
                    <a:pt x="25318" y="75992"/>
                  </a:lnTo>
                  <a:lnTo>
                    <a:pt x="55767" y="75992"/>
                  </a:lnTo>
                  <a:lnTo>
                    <a:pt x="55631" y="0"/>
                  </a:lnTo>
                  <a:close/>
                </a:path>
              </a:pathLst>
            </a:custGeom>
            <a:solidFill>
              <a:srgbClr val="E6D7E0"/>
            </a:solidFill>
          </p:spPr>
          <p:txBody>
            <a:bodyPr wrap="square" lIns="0" tIns="0" rIns="0" bIns="0" rtlCol="0"/>
            <a:lstStyle/>
            <a:p>
              <a:endParaRPr sz="1050"/>
            </a:p>
          </p:txBody>
        </p:sp>
        <p:sp>
          <p:nvSpPr>
            <p:cNvPr id="62" name="object 81">
              <a:extLst>
                <a:ext uri="{FF2B5EF4-FFF2-40B4-BE49-F238E27FC236}">
                  <a16:creationId xmlns:a16="http://schemas.microsoft.com/office/drawing/2014/main" id="{14DDDF25-80E9-EE45-A7E6-BF7F5CC61855}"/>
                </a:ext>
              </a:extLst>
            </p:cNvPr>
            <p:cNvSpPr/>
            <p:nvPr/>
          </p:nvSpPr>
          <p:spPr>
            <a:xfrm>
              <a:off x="9472185" y="4979867"/>
              <a:ext cx="99014" cy="0"/>
            </a:xfrm>
            <a:custGeom>
              <a:avLst/>
              <a:gdLst/>
              <a:ahLst/>
              <a:cxnLst/>
              <a:rect l="l" t="t" r="r" b="b"/>
              <a:pathLst>
                <a:path w="154305">
                  <a:moveTo>
                    <a:pt x="0" y="0"/>
                  </a:moveTo>
                  <a:lnTo>
                    <a:pt x="153754" y="0"/>
                  </a:lnTo>
                </a:path>
              </a:pathLst>
            </a:custGeom>
            <a:ln w="19050">
              <a:solidFill>
                <a:srgbClr val="E6D7E0"/>
              </a:solidFill>
            </a:ln>
          </p:spPr>
          <p:txBody>
            <a:bodyPr wrap="square" lIns="0" tIns="0" rIns="0" bIns="0" rtlCol="0"/>
            <a:lstStyle/>
            <a:p>
              <a:endParaRPr sz="1050"/>
            </a:p>
          </p:txBody>
        </p:sp>
        <p:sp>
          <p:nvSpPr>
            <p:cNvPr id="63" name="object 82">
              <a:extLst>
                <a:ext uri="{FF2B5EF4-FFF2-40B4-BE49-F238E27FC236}">
                  <a16:creationId xmlns:a16="http://schemas.microsoft.com/office/drawing/2014/main" id="{8B964D3E-38D7-B941-B57C-76CF6F71B176}"/>
                </a:ext>
              </a:extLst>
            </p:cNvPr>
            <p:cNvSpPr/>
            <p:nvPr/>
          </p:nvSpPr>
          <p:spPr>
            <a:xfrm>
              <a:off x="9487147" y="4851922"/>
              <a:ext cx="0" cy="122240"/>
            </a:xfrm>
            <a:custGeom>
              <a:avLst/>
              <a:gdLst/>
              <a:ahLst/>
              <a:cxnLst/>
              <a:rect l="l" t="t" r="r" b="b"/>
              <a:pathLst>
                <a:path h="190500">
                  <a:moveTo>
                    <a:pt x="0" y="0"/>
                  </a:moveTo>
                  <a:lnTo>
                    <a:pt x="0" y="190499"/>
                  </a:lnTo>
                </a:path>
              </a:pathLst>
            </a:custGeom>
            <a:ln w="47907">
              <a:solidFill>
                <a:srgbClr val="E6D7E0"/>
              </a:solidFill>
            </a:ln>
          </p:spPr>
          <p:txBody>
            <a:bodyPr wrap="square" lIns="0" tIns="0" rIns="0" bIns="0" rtlCol="0"/>
            <a:lstStyle/>
            <a:p>
              <a:endParaRPr sz="1050"/>
            </a:p>
          </p:txBody>
        </p:sp>
        <p:sp>
          <p:nvSpPr>
            <p:cNvPr id="64" name="object 83">
              <a:extLst>
                <a:ext uri="{FF2B5EF4-FFF2-40B4-BE49-F238E27FC236}">
                  <a16:creationId xmlns:a16="http://schemas.microsoft.com/office/drawing/2014/main" id="{E1588CFD-DACA-C246-82FD-76D9053D89FB}"/>
                </a:ext>
              </a:extLst>
            </p:cNvPr>
            <p:cNvSpPr/>
            <p:nvPr/>
          </p:nvSpPr>
          <p:spPr>
            <a:xfrm>
              <a:off x="9472185" y="4912635"/>
              <a:ext cx="99014" cy="0"/>
            </a:xfrm>
            <a:custGeom>
              <a:avLst/>
              <a:gdLst/>
              <a:ahLst/>
              <a:cxnLst/>
              <a:rect l="l" t="t" r="r" b="b"/>
              <a:pathLst>
                <a:path w="154305">
                  <a:moveTo>
                    <a:pt x="0" y="0"/>
                  </a:moveTo>
                  <a:lnTo>
                    <a:pt x="153754" y="0"/>
                  </a:lnTo>
                </a:path>
              </a:pathLst>
            </a:custGeom>
            <a:ln w="33019">
              <a:solidFill>
                <a:srgbClr val="E6D7E0"/>
              </a:solidFill>
            </a:ln>
          </p:spPr>
          <p:txBody>
            <a:bodyPr wrap="square" lIns="0" tIns="0" rIns="0" bIns="0" rtlCol="0"/>
            <a:lstStyle/>
            <a:p>
              <a:endParaRPr sz="1050"/>
            </a:p>
          </p:txBody>
        </p:sp>
        <p:sp>
          <p:nvSpPr>
            <p:cNvPr id="65" name="object 84">
              <a:extLst>
                <a:ext uri="{FF2B5EF4-FFF2-40B4-BE49-F238E27FC236}">
                  <a16:creationId xmlns:a16="http://schemas.microsoft.com/office/drawing/2014/main" id="{4F8916F0-D70F-7D47-8F47-F74C425EAB97}"/>
                </a:ext>
              </a:extLst>
            </p:cNvPr>
            <p:cNvSpPr/>
            <p:nvPr/>
          </p:nvSpPr>
          <p:spPr>
            <a:xfrm>
              <a:off x="9472185" y="4847847"/>
              <a:ext cx="99014" cy="0"/>
            </a:xfrm>
            <a:custGeom>
              <a:avLst/>
              <a:gdLst/>
              <a:ahLst/>
              <a:cxnLst/>
              <a:rect l="l" t="t" r="r" b="b"/>
              <a:pathLst>
                <a:path w="154305">
                  <a:moveTo>
                    <a:pt x="0" y="0"/>
                  </a:moveTo>
                  <a:lnTo>
                    <a:pt x="153754" y="0"/>
                  </a:lnTo>
                </a:path>
              </a:pathLst>
            </a:custGeom>
            <a:ln w="13970">
              <a:solidFill>
                <a:srgbClr val="E6D7E0"/>
              </a:solidFill>
            </a:ln>
          </p:spPr>
          <p:txBody>
            <a:bodyPr wrap="square" lIns="0" tIns="0" rIns="0" bIns="0" rtlCol="0"/>
            <a:lstStyle/>
            <a:p>
              <a:endParaRPr sz="1050"/>
            </a:p>
          </p:txBody>
        </p:sp>
        <p:sp>
          <p:nvSpPr>
            <p:cNvPr id="66" name="object 85">
              <a:extLst>
                <a:ext uri="{FF2B5EF4-FFF2-40B4-BE49-F238E27FC236}">
                  <a16:creationId xmlns:a16="http://schemas.microsoft.com/office/drawing/2014/main" id="{AFA5414C-0B6F-F44F-8A54-A4D866932999}"/>
                </a:ext>
              </a:extLst>
            </p:cNvPr>
            <p:cNvSpPr/>
            <p:nvPr/>
          </p:nvSpPr>
          <p:spPr>
            <a:xfrm>
              <a:off x="9556742" y="4851535"/>
              <a:ext cx="0" cy="123055"/>
            </a:xfrm>
            <a:custGeom>
              <a:avLst/>
              <a:gdLst/>
              <a:ahLst/>
              <a:cxnLst/>
              <a:rect l="l" t="t" r="r" b="b"/>
              <a:pathLst>
                <a:path h="191770">
                  <a:moveTo>
                    <a:pt x="0" y="0"/>
                  </a:moveTo>
                  <a:lnTo>
                    <a:pt x="0" y="191499"/>
                  </a:lnTo>
                </a:path>
              </a:pathLst>
            </a:custGeom>
            <a:ln w="45226">
              <a:solidFill>
                <a:srgbClr val="E6D7E0"/>
              </a:solidFill>
            </a:ln>
          </p:spPr>
          <p:txBody>
            <a:bodyPr wrap="square" lIns="0" tIns="0" rIns="0" bIns="0" rtlCol="0"/>
            <a:lstStyle/>
            <a:p>
              <a:endParaRPr sz="1050"/>
            </a:p>
          </p:txBody>
        </p:sp>
        <p:sp>
          <p:nvSpPr>
            <p:cNvPr id="67" name="object 86">
              <a:extLst>
                <a:ext uri="{FF2B5EF4-FFF2-40B4-BE49-F238E27FC236}">
                  <a16:creationId xmlns:a16="http://schemas.microsoft.com/office/drawing/2014/main" id="{9A578DBF-BB9B-014D-9489-B0154BAA0843}"/>
                </a:ext>
              </a:extLst>
            </p:cNvPr>
            <p:cNvSpPr/>
            <p:nvPr/>
          </p:nvSpPr>
          <p:spPr>
            <a:xfrm>
              <a:off x="9684792" y="4979052"/>
              <a:ext cx="85160" cy="0"/>
            </a:xfrm>
            <a:custGeom>
              <a:avLst/>
              <a:gdLst/>
              <a:ahLst/>
              <a:cxnLst/>
              <a:rect l="l" t="t" r="r" b="b"/>
              <a:pathLst>
                <a:path w="132715">
                  <a:moveTo>
                    <a:pt x="0" y="0"/>
                  </a:moveTo>
                  <a:lnTo>
                    <a:pt x="132320" y="0"/>
                  </a:lnTo>
                </a:path>
              </a:pathLst>
            </a:custGeom>
            <a:ln w="19050">
              <a:solidFill>
                <a:srgbClr val="E6D7E0"/>
              </a:solidFill>
            </a:ln>
          </p:spPr>
          <p:txBody>
            <a:bodyPr wrap="square" lIns="0" tIns="0" rIns="0" bIns="0" rtlCol="0"/>
            <a:lstStyle/>
            <a:p>
              <a:endParaRPr sz="1050"/>
            </a:p>
          </p:txBody>
        </p:sp>
        <p:sp>
          <p:nvSpPr>
            <p:cNvPr id="68" name="object 87">
              <a:extLst>
                <a:ext uri="{FF2B5EF4-FFF2-40B4-BE49-F238E27FC236}">
                  <a16:creationId xmlns:a16="http://schemas.microsoft.com/office/drawing/2014/main" id="{250BA49C-227A-3A4F-9308-BA1854D49961}"/>
                </a:ext>
              </a:extLst>
            </p:cNvPr>
            <p:cNvSpPr/>
            <p:nvPr/>
          </p:nvSpPr>
          <p:spPr>
            <a:xfrm>
              <a:off x="9698741" y="4851922"/>
              <a:ext cx="0" cy="121425"/>
            </a:xfrm>
            <a:custGeom>
              <a:avLst/>
              <a:gdLst/>
              <a:ahLst/>
              <a:cxnLst/>
              <a:rect l="l" t="t" r="r" b="b"/>
              <a:pathLst>
                <a:path h="189229">
                  <a:moveTo>
                    <a:pt x="0" y="0"/>
                  </a:moveTo>
                  <a:lnTo>
                    <a:pt x="0" y="189229"/>
                  </a:lnTo>
                </a:path>
              </a:pathLst>
            </a:custGeom>
            <a:ln w="44745">
              <a:solidFill>
                <a:srgbClr val="E6D7E0"/>
              </a:solidFill>
            </a:ln>
          </p:spPr>
          <p:txBody>
            <a:bodyPr wrap="square" lIns="0" tIns="0" rIns="0" bIns="0" rtlCol="0"/>
            <a:lstStyle/>
            <a:p>
              <a:endParaRPr sz="1050"/>
            </a:p>
          </p:txBody>
        </p:sp>
        <p:sp>
          <p:nvSpPr>
            <p:cNvPr id="69" name="object 88">
              <a:extLst>
                <a:ext uri="{FF2B5EF4-FFF2-40B4-BE49-F238E27FC236}">
                  <a16:creationId xmlns:a16="http://schemas.microsoft.com/office/drawing/2014/main" id="{831B577C-58FF-7241-98B5-B44F92BF89C8}"/>
                </a:ext>
              </a:extLst>
            </p:cNvPr>
            <p:cNvSpPr/>
            <p:nvPr/>
          </p:nvSpPr>
          <p:spPr>
            <a:xfrm>
              <a:off x="9684792" y="4912635"/>
              <a:ext cx="85160" cy="0"/>
            </a:xfrm>
            <a:custGeom>
              <a:avLst/>
              <a:gdLst/>
              <a:ahLst/>
              <a:cxnLst/>
              <a:rect l="l" t="t" r="r" b="b"/>
              <a:pathLst>
                <a:path w="132715">
                  <a:moveTo>
                    <a:pt x="0" y="0"/>
                  </a:moveTo>
                  <a:lnTo>
                    <a:pt x="132320" y="0"/>
                  </a:lnTo>
                </a:path>
              </a:pathLst>
            </a:custGeom>
            <a:ln w="33019">
              <a:solidFill>
                <a:srgbClr val="E6D7E0"/>
              </a:solidFill>
            </a:ln>
          </p:spPr>
          <p:txBody>
            <a:bodyPr wrap="square" lIns="0" tIns="0" rIns="0" bIns="0" rtlCol="0"/>
            <a:lstStyle/>
            <a:p>
              <a:endParaRPr sz="1050"/>
            </a:p>
          </p:txBody>
        </p:sp>
        <p:sp>
          <p:nvSpPr>
            <p:cNvPr id="70" name="object 89">
              <a:extLst>
                <a:ext uri="{FF2B5EF4-FFF2-40B4-BE49-F238E27FC236}">
                  <a16:creationId xmlns:a16="http://schemas.microsoft.com/office/drawing/2014/main" id="{1C36AB32-836A-2E48-944D-511DDDBF136B}"/>
                </a:ext>
              </a:extLst>
            </p:cNvPr>
            <p:cNvSpPr/>
            <p:nvPr/>
          </p:nvSpPr>
          <p:spPr>
            <a:xfrm>
              <a:off x="9684792" y="4847847"/>
              <a:ext cx="85160" cy="0"/>
            </a:xfrm>
            <a:custGeom>
              <a:avLst/>
              <a:gdLst/>
              <a:ahLst/>
              <a:cxnLst/>
              <a:rect l="l" t="t" r="r" b="b"/>
              <a:pathLst>
                <a:path w="132715">
                  <a:moveTo>
                    <a:pt x="0" y="0"/>
                  </a:moveTo>
                  <a:lnTo>
                    <a:pt x="132320" y="0"/>
                  </a:lnTo>
                </a:path>
              </a:pathLst>
            </a:custGeom>
            <a:ln w="13970">
              <a:solidFill>
                <a:srgbClr val="E6D7E0"/>
              </a:solidFill>
            </a:ln>
          </p:spPr>
          <p:txBody>
            <a:bodyPr wrap="square" lIns="0" tIns="0" rIns="0" bIns="0" rtlCol="0"/>
            <a:lstStyle/>
            <a:p>
              <a:endParaRPr sz="1050"/>
            </a:p>
          </p:txBody>
        </p:sp>
        <p:sp>
          <p:nvSpPr>
            <p:cNvPr id="71" name="object 90">
              <a:extLst>
                <a:ext uri="{FF2B5EF4-FFF2-40B4-BE49-F238E27FC236}">
                  <a16:creationId xmlns:a16="http://schemas.microsoft.com/office/drawing/2014/main" id="{23A3CF51-A44F-1B49-A8AA-FC145238629C}"/>
                </a:ext>
              </a:extLst>
            </p:cNvPr>
            <p:cNvSpPr/>
            <p:nvPr/>
          </p:nvSpPr>
          <p:spPr>
            <a:xfrm>
              <a:off x="9759837" y="4923099"/>
              <a:ext cx="0" cy="50933"/>
            </a:xfrm>
            <a:custGeom>
              <a:avLst/>
              <a:gdLst/>
              <a:ahLst/>
              <a:cxnLst/>
              <a:rect l="l" t="t" r="r" b="b"/>
              <a:pathLst>
                <a:path h="79375">
                  <a:moveTo>
                    <a:pt x="0" y="0"/>
                  </a:moveTo>
                  <a:lnTo>
                    <a:pt x="0" y="78815"/>
                  </a:lnTo>
                </a:path>
              </a:pathLst>
            </a:custGeom>
            <a:ln w="32012">
              <a:solidFill>
                <a:srgbClr val="E6D7E0"/>
              </a:solidFill>
            </a:ln>
          </p:spPr>
          <p:txBody>
            <a:bodyPr wrap="square" lIns="0" tIns="0" rIns="0" bIns="0" rtlCol="0"/>
            <a:lstStyle/>
            <a:p>
              <a:endParaRPr sz="1050"/>
            </a:p>
          </p:txBody>
        </p:sp>
        <p:sp>
          <p:nvSpPr>
            <p:cNvPr id="72" name="object 91">
              <a:extLst>
                <a:ext uri="{FF2B5EF4-FFF2-40B4-BE49-F238E27FC236}">
                  <a16:creationId xmlns:a16="http://schemas.microsoft.com/office/drawing/2014/main" id="{E439734A-6EE8-6E42-BC11-C92E0FBE9BA5}"/>
                </a:ext>
              </a:extLst>
            </p:cNvPr>
            <p:cNvSpPr/>
            <p:nvPr/>
          </p:nvSpPr>
          <p:spPr>
            <a:xfrm>
              <a:off x="9759756" y="4851612"/>
              <a:ext cx="0" cy="50933"/>
            </a:xfrm>
            <a:custGeom>
              <a:avLst/>
              <a:gdLst/>
              <a:ahLst/>
              <a:cxnLst/>
              <a:rect l="l" t="t" r="r" b="b"/>
              <a:pathLst>
                <a:path h="79375">
                  <a:moveTo>
                    <a:pt x="0" y="0"/>
                  </a:moveTo>
                  <a:lnTo>
                    <a:pt x="0" y="79138"/>
                  </a:lnTo>
                </a:path>
              </a:pathLst>
            </a:custGeom>
            <a:ln w="32263">
              <a:solidFill>
                <a:srgbClr val="E6D7E0"/>
              </a:solidFill>
            </a:ln>
          </p:spPr>
          <p:txBody>
            <a:bodyPr wrap="square" lIns="0" tIns="0" rIns="0" bIns="0" rtlCol="0"/>
            <a:lstStyle/>
            <a:p>
              <a:endParaRPr sz="1050"/>
            </a:p>
          </p:txBody>
        </p:sp>
        <p:sp>
          <p:nvSpPr>
            <p:cNvPr id="73" name="object 92">
              <a:extLst>
                <a:ext uri="{FF2B5EF4-FFF2-40B4-BE49-F238E27FC236}">
                  <a16:creationId xmlns:a16="http://schemas.microsoft.com/office/drawing/2014/main" id="{4331BE98-E45A-5348-94E0-E53CEA296CAA}"/>
                </a:ext>
              </a:extLst>
            </p:cNvPr>
            <p:cNvSpPr/>
            <p:nvPr/>
          </p:nvSpPr>
          <p:spPr>
            <a:xfrm>
              <a:off x="8657189" y="4950006"/>
              <a:ext cx="226551" cy="0"/>
            </a:xfrm>
            <a:custGeom>
              <a:avLst/>
              <a:gdLst/>
              <a:ahLst/>
              <a:cxnLst/>
              <a:rect l="l" t="t" r="r" b="b"/>
              <a:pathLst>
                <a:path w="353059">
                  <a:moveTo>
                    <a:pt x="0" y="0"/>
                  </a:moveTo>
                  <a:lnTo>
                    <a:pt x="353001" y="0"/>
                  </a:lnTo>
                </a:path>
              </a:pathLst>
            </a:custGeom>
            <a:ln w="66315">
              <a:solidFill>
                <a:srgbClr val="E6D7E0"/>
              </a:solidFill>
            </a:ln>
          </p:spPr>
          <p:txBody>
            <a:bodyPr wrap="square" lIns="0" tIns="0" rIns="0" bIns="0" rtlCol="0"/>
            <a:lstStyle/>
            <a:p>
              <a:endParaRPr sz="1050"/>
            </a:p>
          </p:txBody>
        </p:sp>
        <p:sp>
          <p:nvSpPr>
            <p:cNvPr id="74" name="object 93">
              <a:extLst>
                <a:ext uri="{FF2B5EF4-FFF2-40B4-BE49-F238E27FC236}">
                  <a16:creationId xmlns:a16="http://schemas.microsoft.com/office/drawing/2014/main" id="{B1BD496C-5489-9148-83F1-106848C9BC21}"/>
                </a:ext>
              </a:extLst>
            </p:cNvPr>
            <p:cNvSpPr/>
            <p:nvPr/>
          </p:nvSpPr>
          <p:spPr>
            <a:xfrm>
              <a:off x="9954020" y="4928449"/>
              <a:ext cx="0" cy="57045"/>
            </a:xfrm>
            <a:custGeom>
              <a:avLst/>
              <a:gdLst/>
              <a:ahLst/>
              <a:cxnLst/>
              <a:rect l="l" t="t" r="r" b="b"/>
              <a:pathLst>
                <a:path h="88900">
                  <a:moveTo>
                    <a:pt x="0" y="0"/>
                  </a:moveTo>
                  <a:lnTo>
                    <a:pt x="0" y="88420"/>
                  </a:lnTo>
                </a:path>
              </a:pathLst>
            </a:custGeom>
            <a:ln w="43956">
              <a:solidFill>
                <a:srgbClr val="E6D7E0"/>
              </a:solidFill>
            </a:ln>
          </p:spPr>
          <p:txBody>
            <a:bodyPr wrap="square" lIns="0" tIns="0" rIns="0" bIns="0" rtlCol="0"/>
            <a:lstStyle/>
            <a:p>
              <a:endParaRPr sz="1050"/>
            </a:p>
          </p:txBody>
        </p:sp>
        <p:sp>
          <p:nvSpPr>
            <p:cNvPr id="75" name="object 94">
              <a:extLst>
                <a:ext uri="{FF2B5EF4-FFF2-40B4-BE49-F238E27FC236}">
                  <a16:creationId xmlns:a16="http://schemas.microsoft.com/office/drawing/2014/main" id="{863FF5F1-B935-A440-8FC2-3BF8B416DE77}"/>
                </a:ext>
              </a:extLst>
            </p:cNvPr>
            <p:cNvSpPr/>
            <p:nvPr/>
          </p:nvSpPr>
          <p:spPr>
            <a:xfrm>
              <a:off x="9869045" y="4928664"/>
              <a:ext cx="42377" cy="57045"/>
            </a:xfrm>
            <a:custGeom>
              <a:avLst/>
              <a:gdLst/>
              <a:ahLst/>
              <a:cxnLst/>
              <a:rect l="l" t="t" r="r" b="b"/>
              <a:pathLst>
                <a:path w="66040" h="88900">
                  <a:moveTo>
                    <a:pt x="0" y="0"/>
                  </a:moveTo>
                  <a:lnTo>
                    <a:pt x="65439" y="0"/>
                  </a:lnTo>
                  <a:lnTo>
                    <a:pt x="65439" y="88420"/>
                  </a:lnTo>
                  <a:lnTo>
                    <a:pt x="0" y="88420"/>
                  </a:lnTo>
                  <a:lnTo>
                    <a:pt x="0" y="0"/>
                  </a:lnTo>
                  <a:close/>
                </a:path>
              </a:pathLst>
            </a:custGeom>
            <a:solidFill>
              <a:srgbClr val="E6D7E0"/>
            </a:solidFill>
          </p:spPr>
          <p:txBody>
            <a:bodyPr wrap="square" lIns="0" tIns="0" rIns="0" bIns="0" rtlCol="0"/>
            <a:lstStyle/>
            <a:p>
              <a:endParaRPr sz="1050"/>
            </a:p>
          </p:txBody>
        </p:sp>
        <p:sp>
          <p:nvSpPr>
            <p:cNvPr id="76" name="object 95">
              <a:extLst>
                <a:ext uri="{FF2B5EF4-FFF2-40B4-BE49-F238E27FC236}">
                  <a16:creationId xmlns:a16="http://schemas.microsoft.com/office/drawing/2014/main" id="{528E197C-9183-3447-822C-5C7244F25460}"/>
                </a:ext>
              </a:extLst>
            </p:cNvPr>
            <p:cNvSpPr/>
            <p:nvPr/>
          </p:nvSpPr>
          <p:spPr>
            <a:xfrm>
              <a:off x="10017870" y="4957098"/>
              <a:ext cx="70899" cy="42784"/>
            </a:xfrm>
            <a:custGeom>
              <a:avLst/>
              <a:gdLst/>
              <a:ahLst/>
              <a:cxnLst/>
              <a:rect l="l" t="t" r="r" b="b"/>
              <a:pathLst>
                <a:path w="110490" h="66675">
                  <a:moveTo>
                    <a:pt x="0" y="0"/>
                  </a:moveTo>
                  <a:lnTo>
                    <a:pt x="110008" y="0"/>
                  </a:lnTo>
                  <a:lnTo>
                    <a:pt x="110008" y="66315"/>
                  </a:lnTo>
                  <a:lnTo>
                    <a:pt x="0" y="66315"/>
                  </a:lnTo>
                  <a:lnTo>
                    <a:pt x="0" y="0"/>
                  </a:lnTo>
                  <a:close/>
                </a:path>
              </a:pathLst>
            </a:custGeom>
            <a:solidFill>
              <a:srgbClr val="E6D7E0"/>
            </a:solidFill>
          </p:spPr>
          <p:txBody>
            <a:bodyPr wrap="square" lIns="0" tIns="0" rIns="0" bIns="0" rtlCol="0"/>
            <a:lstStyle/>
            <a:p>
              <a:endParaRPr sz="1050"/>
            </a:p>
          </p:txBody>
        </p:sp>
        <p:sp>
          <p:nvSpPr>
            <p:cNvPr id="77" name="object 96">
              <a:extLst>
                <a:ext uri="{FF2B5EF4-FFF2-40B4-BE49-F238E27FC236}">
                  <a16:creationId xmlns:a16="http://schemas.microsoft.com/office/drawing/2014/main" id="{3C18B877-0AC5-D848-BB4C-8EC784EDEB7B}"/>
                </a:ext>
              </a:extLst>
            </p:cNvPr>
            <p:cNvSpPr/>
            <p:nvPr/>
          </p:nvSpPr>
          <p:spPr>
            <a:xfrm>
              <a:off x="8657189" y="5006743"/>
              <a:ext cx="226551" cy="0"/>
            </a:xfrm>
            <a:custGeom>
              <a:avLst/>
              <a:gdLst/>
              <a:ahLst/>
              <a:cxnLst/>
              <a:rect l="l" t="t" r="r" b="b"/>
              <a:pathLst>
                <a:path w="353059">
                  <a:moveTo>
                    <a:pt x="0" y="0"/>
                  </a:moveTo>
                  <a:lnTo>
                    <a:pt x="352521" y="0"/>
                  </a:lnTo>
                </a:path>
              </a:pathLst>
            </a:custGeom>
            <a:ln w="66315">
              <a:solidFill>
                <a:srgbClr val="E6D7E0"/>
              </a:solidFill>
            </a:ln>
          </p:spPr>
          <p:txBody>
            <a:bodyPr wrap="square" lIns="0" tIns="0" rIns="0" bIns="0" rtlCol="0"/>
            <a:lstStyle/>
            <a:p>
              <a:endParaRPr sz="1050"/>
            </a:p>
          </p:txBody>
        </p:sp>
        <p:sp>
          <p:nvSpPr>
            <p:cNvPr id="78" name="object 97">
              <a:extLst>
                <a:ext uri="{FF2B5EF4-FFF2-40B4-BE49-F238E27FC236}">
                  <a16:creationId xmlns:a16="http://schemas.microsoft.com/office/drawing/2014/main" id="{729CAEF1-54A4-FD49-8811-EB04647718E8}"/>
                </a:ext>
              </a:extLst>
            </p:cNvPr>
            <p:cNvSpPr/>
            <p:nvPr/>
          </p:nvSpPr>
          <p:spPr>
            <a:xfrm>
              <a:off x="9053931" y="4949830"/>
              <a:ext cx="0" cy="42784"/>
            </a:xfrm>
            <a:custGeom>
              <a:avLst/>
              <a:gdLst/>
              <a:ahLst/>
              <a:cxnLst/>
              <a:rect l="l" t="t" r="r" b="b"/>
              <a:pathLst>
                <a:path h="66675">
                  <a:moveTo>
                    <a:pt x="0" y="0"/>
                  </a:moveTo>
                  <a:lnTo>
                    <a:pt x="0" y="66315"/>
                  </a:lnTo>
                </a:path>
              </a:pathLst>
            </a:custGeom>
            <a:ln w="43792">
              <a:solidFill>
                <a:srgbClr val="E6D7E0"/>
              </a:solidFill>
            </a:ln>
          </p:spPr>
          <p:txBody>
            <a:bodyPr wrap="square" lIns="0" tIns="0" rIns="0" bIns="0" rtlCol="0"/>
            <a:lstStyle/>
            <a:p>
              <a:endParaRPr sz="1050"/>
            </a:p>
          </p:txBody>
        </p:sp>
        <p:sp>
          <p:nvSpPr>
            <p:cNvPr id="79" name="object 98">
              <a:extLst>
                <a:ext uri="{FF2B5EF4-FFF2-40B4-BE49-F238E27FC236}">
                  <a16:creationId xmlns:a16="http://schemas.microsoft.com/office/drawing/2014/main" id="{29E3DEA7-CA6D-BB47-849E-9F225AF79C8E}"/>
                </a:ext>
              </a:extLst>
            </p:cNvPr>
            <p:cNvSpPr/>
            <p:nvPr/>
          </p:nvSpPr>
          <p:spPr>
            <a:xfrm>
              <a:off x="9224124" y="4949884"/>
              <a:ext cx="0" cy="42784"/>
            </a:xfrm>
            <a:custGeom>
              <a:avLst/>
              <a:gdLst/>
              <a:ahLst/>
              <a:cxnLst/>
              <a:rect l="l" t="t" r="r" b="b"/>
              <a:pathLst>
                <a:path h="66675">
                  <a:moveTo>
                    <a:pt x="0" y="0"/>
                  </a:moveTo>
                  <a:lnTo>
                    <a:pt x="0" y="66315"/>
                  </a:lnTo>
                </a:path>
              </a:pathLst>
            </a:custGeom>
            <a:ln w="44116">
              <a:solidFill>
                <a:srgbClr val="E6D7E0"/>
              </a:solidFill>
            </a:ln>
          </p:spPr>
          <p:txBody>
            <a:bodyPr wrap="square" lIns="0" tIns="0" rIns="0" bIns="0" rtlCol="0"/>
            <a:lstStyle/>
            <a:p>
              <a:endParaRPr sz="1050"/>
            </a:p>
          </p:txBody>
        </p:sp>
        <p:sp>
          <p:nvSpPr>
            <p:cNvPr id="80" name="object 99">
              <a:extLst>
                <a:ext uri="{FF2B5EF4-FFF2-40B4-BE49-F238E27FC236}">
                  <a16:creationId xmlns:a16="http://schemas.microsoft.com/office/drawing/2014/main" id="{843FC94B-83C5-E34C-8992-6CDB04BB25C5}"/>
                </a:ext>
              </a:extLst>
            </p:cNvPr>
            <p:cNvSpPr/>
            <p:nvPr/>
          </p:nvSpPr>
          <p:spPr>
            <a:xfrm>
              <a:off x="9613921" y="4843622"/>
              <a:ext cx="28523" cy="42784"/>
            </a:xfrm>
            <a:custGeom>
              <a:avLst/>
              <a:gdLst/>
              <a:ahLst/>
              <a:cxnLst/>
              <a:rect l="l" t="t" r="r" b="b"/>
              <a:pathLst>
                <a:path w="44450" h="66675">
                  <a:moveTo>
                    <a:pt x="26815" y="0"/>
                  </a:moveTo>
                  <a:lnTo>
                    <a:pt x="0" y="28476"/>
                  </a:lnTo>
                  <a:lnTo>
                    <a:pt x="41" y="66054"/>
                  </a:lnTo>
                  <a:lnTo>
                    <a:pt x="43841" y="66054"/>
                  </a:lnTo>
                  <a:lnTo>
                    <a:pt x="43904" y="28476"/>
                  </a:lnTo>
                  <a:lnTo>
                    <a:pt x="43485" y="11301"/>
                  </a:lnTo>
                  <a:lnTo>
                    <a:pt x="43328" y="7659"/>
                  </a:lnTo>
                  <a:lnTo>
                    <a:pt x="38909" y="1624"/>
                  </a:lnTo>
                  <a:lnTo>
                    <a:pt x="26815" y="0"/>
                  </a:lnTo>
                  <a:close/>
                </a:path>
              </a:pathLst>
            </a:custGeom>
            <a:solidFill>
              <a:srgbClr val="E6D7E0"/>
            </a:solidFill>
          </p:spPr>
          <p:txBody>
            <a:bodyPr wrap="square" lIns="0" tIns="0" rIns="0" bIns="0" rtlCol="0"/>
            <a:lstStyle/>
            <a:p>
              <a:endParaRPr sz="1050"/>
            </a:p>
          </p:txBody>
        </p:sp>
        <p:sp>
          <p:nvSpPr>
            <p:cNvPr id="81" name="object 100">
              <a:extLst>
                <a:ext uri="{FF2B5EF4-FFF2-40B4-BE49-F238E27FC236}">
                  <a16:creationId xmlns:a16="http://schemas.microsoft.com/office/drawing/2014/main" id="{0B8FFB59-9DAB-8748-AE78-4693C62F8BB6}"/>
                </a:ext>
              </a:extLst>
            </p:cNvPr>
            <p:cNvSpPr/>
            <p:nvPr/>
          </p:nvSpPr>
          <p:spPr>
            <a:xfrm>
              <a:off x="9500532" y="4850604"/>
              <a:ext cx="42784" cy="57045"/>
            </a:xfrm>
            <a:custGeom>
              <a:avLst/>
              <a:gdLst/>
              <a:ahLst/>
              <a:cxnLst/>
              <a:rect l="l" t="t" r="r" b="b"/>
              <a:pathLst>
                <a:path w="66675" h="88900">
                  <a:moveTo>
                    <a:pt x="0" y="0"/>
                  </a:moveTo>
                  <a:lnTo>
                    <a:pt x="66104" y="0"/>
                  </a:lnTo>
                  <a:lnTo>
                    <a:pt x="66104" y="88420"/>
                  </a:lnTo>
                  <a:lnTo>
                    <a:pt x="0" y="88420"/>
                  </a:lnTo>
                  <a:lnTo>
                    <a:pt x="0" y="0"/>
                  </a:lnTo>
                  <a:close/>
                </a:path>
              </a:pathLst>
            </a:custGeom>
            <a:solidFill>
              <a:srgbClr val="E6D7E0"/>
            </a:solidFill>
          </p:spPr>
          <p:txBody>
            <a:bodyPr wrap="square" lIns="0" tIns="0" rIns="0" bIns="0" rtlCol="0"/>
            <a:lstStyle/>
            <a:p>
              <a:endParaRPr sz="1050"/>
            </a:p>
          </p:txBody>
        </p:sp>
        <p:sp>
          <p:nvSpPr>
            <p:cNvPr id="82" name="object 101">
              <a:extLst>
                <a:ext uri="{FF2B5EF4-FFF2-40B4-BE49-F238E27FC236}">
                  <a16:creationId xmlns:a16="http://schemas.microsoft.com/office/drawing/2014/main" id="{F0F54D0C-DDC9-F64B-8D8D-6CDDB946D829}"/>
                </a:ext>
              </a:extLst>
            </p:cNvPr>
            <p:cNvSpPr/>
            <p:nvPr/>
          </p:nvSpPr>
          <p:spPr>
            <a:xfrm>
              <a:off x="9500532" y="4921624"/>
              <a:ext cx="42784" cy="57045"/>
            </a:xfrm>
            <a:custGeom>
              <a:avLst/>
              <a:gdLst/>
              <a:ahLst/>
              <a:cxnLst/>
              <a:rect l="l" t="t" r="r" b="b"/>
              <a:pathLst>
                <a:path w="66675" h="88900">
                  <a:moveTo>
                    <a:pt x="0" y="0"/>
                  </a:moveTo>
                  <a:lnTo>
                    <a:pt x="66211" y="0"/>
                  </a:lnTo>
                  <a:lnTo>
                    <a:pt x="66211" y="88420"/>
                  </a:lnTo>
                  <a:lnTo>
                    <a:pt x="0" y="88420"/>
                  </a:lnTo>
                  <a:lnTo>
                    <a:pt x="0" y="0"/>
                  </a:lnTo>
                  <a:close/>
                </a:path>
              </a:pathLst>
            </a:custGeom>
            <a:solidFill>
              <a:srgbClr val="E6D7E0"/>
            </a:solidFill>
          </p:spPr>
          <p:txBody>
            <a:bodyPr wrap="square" lIns="0" tIns="0" rIns="0" bIns="0" rtlCol="0"/>
            <a:lstStyle/>
            <a:p>
              <a:endParaRPr sz="1050"/>
            </a:p>
          </p:txBody>
        </p:sp>
        <p:sp>
          <p:nvSpPr>
            <p:cNvPr id="83" name="object 102">
              <a:extLst>
                <a:ext uri="{FF2B5EF4-FFF2-40B4-BE49-F238E27FC236}">
                  <a16:creationId xmlns:a16="http://schemas.microsoft.com/office/drawing/2014/main" id="{82DE0402-D93D-BF48-A089-9E96336DCC6A}"/>
                </a:ext>
              </a:extLst>
            </p:cNvPr>
            <p:cNvSpPr/>
            <p:nvPr/>
          </p:nvSpPr>
          <p:spPr>
            <a:xfrm>
              <a:off x="9713139" y="4850524"/>
              <a:ext cx="42784" cy="57045"/>
            </a:xfrm>
            <a:custGeom>
              <a:avLst/>
              <a:gdLst/>
              <a:ahLst/>
              <a:cxnLst/>
              <a:rect l="l" t="t" r="r" b="b"/>
              <a:pathLst>
                <a:path w="66675" h="88900">
                  <a:moveTo>
                    <a:pt x="0" y="0"/>
                  </a:moveTo>
                  <a:lnTo>
                    <a:pt x="66079" y="0"/>
                  </a:lnTo>
                  <a:lnTo>
                    <a:pt x="66079" y="88420"/>
                  </a:lnTo>
                  <a:lnTo>
                    <a:pt x="0" y="88420"/>
                  </a:lnTo>
                  <a:lnTo>
                    <a:pt x="0" y="0"/>
                  </a:lnTo>
                  <a:close/>
                </a:path>
              </a:pathLst>
            </a:custGeom>
            <a:solidFill>
              <a:srgbClr val="E6D7E0"/>
            </a:solidFill>
          </p:spPr>
          <p:txBody>
            <a:bodyPr wrap="square" lIns="0" tIns="0" rIns="0" bIns="0" rtlCol="0"/>
            <a:lstStyle/>
            <a:p>
              <a:endParaRPr sz="1050"/>
            </a:p>
          </p:txBody>
        </p:sp>
        <p:sp>
          <p:nvSpPr>
            <p:cNvPr id="84" name="object 103">
              <a:extLst>
                <a:ext uri="{FF2B5EF4-FFF2-40B4-BE49-F238E27FC236}">
                  <a16:creationId xmlns:a16="http://schemas.microsoft.com/office/drawing/2014/main" id="{7A97DEF4-66A7-3E46-9775-F9EF5C7CE87E}"/>
                </a:ext>
              </a:extLst>
            </p:cNvPr>
            <p:cNvSpPr/>
            <p:nvPr/>
          </p:nvSpPr>
          <p:spPr>
            <a:xfrm>
              <a:off x="9713139" y="4921359"/>
              <a:ext cx="42784" cy="57045"/>
            </a:xfrm>
            <a:custGeom>
              <a:avLst/>
              <a:gdLst/>
              <a:ahLst/>
              <a:cxnLst/>
              <a:rect l="l" t="t" r="r" b="b"/>
              <a:pathLst>
                <a:path w="66675" h="88900">
                  <a:moveTo>
                    <a:pt x="0" y="0"/>
                  </a:moveTo>
                  <a:lnTo>
                    <a:pt x="66238" y="0"/>
                  </a:lnTo>
                  <a:lnTo>
                    <a:pt x="66238" y="88420"/>
                  </a:lnTo>
                  <a:lnTo>
                    <a:pt x="0" y="88420"/>
                  </a:lnTo>
                  <a:lnTo>
                    <a:pt x="0" y="0"/>
                  </a:lnTo>
                  <a:close/>
                </a:path>
              </a:pathLst>
            </a:custGeom>
            <a:solidFill>
              <a:srgbClr val="E6D7E0"/>
            </a:solidFill>
          </p:spPr>
          <p:txBody>
            <a:bodyPr wrap="square" lIns="0" tIns="0" rIns="0" bIns="0" rtlCol="0"/>
            <a:lstStyle/>
            <a:p>
              <a:endParaRPr sz="1050"/>
            </a:p>
          </p:txBody>
        </p:sp>
        <p:sp>
          <p:nvSpPr>
            <p:cNvPr id="85" name="object 104">
              <a:extLst>
                <a:ext uri="{FF2B5EF4-FFF2-40B4-BE49-F238E27FC236}">
                  <a16:creationId xmlns:a16="http://schemas.microsoft.com/office/drawing/2014/main" id="{F81A6D4F-03E1-2945-9B52-3C28BC746536}"/>
                </a:ext>
              </a:extLst>
            </p:cNvPr>
            <p:cNvSpPr/>
            <p:nvPr/>
          </p:nvSpPr>
          <p:spPr>
            <a:xfrm>
              <a:off x="8111502" y="4801069"/>
              <a:ext cx="240954" cy="24113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86" name="object 105">
              <a:extLst>
                <a:ext uri="{FF2B5EF4-FFF2-40B4-BE49-F238E27FC236}">
                  <a16:creationId xmlns:a16="http://schemas.microsoft.com/office/drawing/2014/main" id="{D2A85A37-5EB9-364E-9EEF-53A2375C6E07}"/>
                </a:ext>
              </a:extLst>
            </p:cNvPr>
            <p:cNvSpPr/>
            <p:nvPr/>
          </p:nvSpPr>
          <p:spPr>
            <a:xfrm>
              <a:off x="6013779" y="5028020"/>
              <a:ext cx="5953084" cy="383018"/>
            </a:xfrm>
            <a:custGeom>
              <a:avLst/>
              <a:gdLst/>
              <a:ahLst/>
              <a:cxnLst/>
              <a:rect l="l" t="t" r="r" b="b"/>
              <a:pathLst>
                <a:path w="9277350" h="596900">
                  <a:moveTo>
                    <a:pt x="0" y="596795"/>
                  </a:moveTo>
                  <a:lnTo>
                    <a:pt x="9277162" y="596795"/>
                  </a:lnTo>
                  <a:lnTo>
                    <a:pt x="9277162" y="0"/>
                  </a:lnTo>
                  <a:lnTo>
                    <a:pt x="0" y="0"/>
                  </a:lnTo>
                  <a:lnTo>
                    <a:pt x="0" y="596795"/>
                  </a:lnTo>
                  <a:close/>
                </a:path>
              </a:pathLst>
            </a:custGeom>
            <a:solidFill>
              <a:srgbClr val="CEAEBF"/>
            </a:solidFill>
          </p:spPr>
          <p:txBody>
            <a:bodyPr wrap="square" lIns="0" tIns="0" rIns="0" bIns="0" rtlCol="0"/>
            <a:lstStyle/>
            <a:p>
              <a:endParaRPr sz="1050"/>
            </a:p>
          </p:txBody>
        </p:sp>
        <p:sp>
          <p:nvSpPr>
            <p:cNvPr id="87" name="object 106">
              <a:extLst>
                <a:ext uri="{FF2B5EF4-FFF2-40B4-BE49-F238E27FC236}">
                  <a16:creationId xmlns:a16="http://schemas.microsoft.com/office/drawing/2014/main" id="{5C7C503E-66CF-A240-9B57-BB7B884B77BE}"/>
                </a:ext>
              </a:extLst>
            </p:cNvPr>
            <p:cNvSpPr txBox="1"/>
            <p:nvPr/>
          </p:nvSpPr>
          <p:spPr>
            <a:xfrm>
              <a:off x="11055848" y="5157049"/>
              <a:ext cx="412763" cy="103684"/>
            </a:xfrm>
            <a:prstGeom prst="rect">
              <a:avLst/>
            </a:prstGeom>
          </p:spPr>
          <p:txBody>
            <a:bodyPr vert="horz" wrap="square" lIns="0" tIns="0" rIns="0" bIns="0" rtlCol="0">
              <a:spAutoFit/>
            </a:bodyPr>
            <a:lstStyle/>
            <a:p>
              <a:pPr>
                <a:lnSpc>
                  <a:spcPct val="100000"/>
                </a:lnSpc>
              </a:pPr>
              <a:r>
                <a:rPr sz="1050" b="1" spc="-55" dirty="0">
                  <a:solidFill>
                    <a:srgbClr val="FFFFFF"/>
                  </a:solidFill>
                  <a:latin typeface="FrutigerLTStd-Bold"/>
                  <a:cs typeface="FrutigerLTStd-Bold"/>
                </a:rPr>
                <a:t>U</a:t>
              </a:r>
              <a:r>
                <a:rPr sz="1050" b="1" spc="0" dirty="0">
                  <a:solidFill>
                    <a:srgbClr val="FFFFFF"/>
                  </a:solidFill>
                  <a:latin typeface="FrutigerLTStd-Bold"/>
                  <a:cs typeface="FrutigerLTStd-Bold"/>
                </a:rPr>
                <a:t>r</a:t>
              </a:r>
              <a:r>
                <a:rPr sz="1050" b="1" spc="-35" dirty="0">
                  <a:solidFill>
                    <a:srgbClr val="FFFFFF"/>
                  </a:solidFill>
                  <a:latin typeface="FrutigerLTStd-Bold"/>
                  <a:cs typeface="FrutigerLTStd-Bold"/>
                </a:rPr>
                <a:t>b</a:t>
              </a:r>
              <a:r>
                <a:rPr sz="1050" b="1" spc="65" dirty="0">
                  <a:solidFill>
                    <a:srgbClr val="FFFFFF"/>
                  </a:solidFill>
                  <a:latin typeface="FrutigerLTStd-Bold"/>
                  <a:cs typeface="FrutigerLTStd-Bold"/>
                </a:rPr>
                <a:t>a</a:t>
              </a:r>
              <a:r>
                <a:rPr sz="1050" b="1" spc="-15" dirty="0">
                  <a:solidFill>
                    <a:srgbClr val="FFFFFF"/>
                  </a:solidFill>
                  <a:latin typeface="FrutigerLTStd-Bold"/>
                  <a:cs typeface="FrutigerLTStd-Bold"/>
                </a:rPr>
                <a:t>n</a:t>
              </a:r>
              <a:endParaRPr sz="1050">
                <a:latin typeface="FrutigerLTStd-Bold"/>
                <a:cs typeface="FrutigerLTStd-Bold"/>
              </a:endParaRPr>
            </a:p>
          </p:txBody>
        </p:sp>
        <p:sp>
          <p:nvSpPr>
            <p:cNvPr id="88" name="object 107">
              <a:extLst>
                <a:ext uri="{FF2B5EF4-FFF2-40B4-BE49-F238E27FC236}">
                  <a16:creationId xmlns:a16="http://schemas.microsoft.com/office/drawing/2014/main" id="{47071AD9-88C8-5341-8010-09560364773F}"/>
                </a:ext>
              </a:extLst>
            </p:cNvPr>
            <p:cNvSpPr txBox="1"/>
            <p:nvPr/>
          </p:nvSpPr>
          <p:spPr>
            <a:xfrm>
              <a:off x="8704268" y="5157049"/>
              <a:ext cx="710621" cy="103684"/>
            </a:xfrm>
            <a:prstGeom prst="rect">
              <a:avLst/>
            </a:prstGeom>
          </p:spPr>
          <p:txBody>
            <a:bodyPr vert="horz" wrap="square" lIns="0" tIns="0" rIns="0" bIns="0" rtlCol="0">
              <a:spAutoFit/>
            </a:bodyPr>
            <a:lstStyle/>
            <a:p>
              <a:pPr>
                <a:lnSpc>
                  <a:spcPct val="100000"/>
                </a:lnSpc>
              </a:pPr>
              <a:r>
                <a:rPr sz="1050" b="1" spc="65" dirty="0">
                  <a:solidFill>
                    <a:srgbClr val="FFFFFF"/>
                  </a:solidFill>
                  <a:latin typeface="FrutigerLTStd-Bold"/>
                  <a:cs typeface="FrutigerLTStd-Bold"/>
                </a:rPr>
                <a:t>Pe</a:t>
              </a:r>
              <a:r>
                <a:rPr sz="1050" b="1" spc="0" dirty="0">
                  <a:solidFill>
                    <a:srgbClr val="FFFFFF"/>
                  </a:solidFill>
                  <a:latin typeface="FrutigerLTStd-Bold"/>
                  <a:cs typeface="FrutigerLTStd-Bold"/>
                </a:rPr>
                <a:t>r</a:t>
              </a:r>
              <a:r>
                <a:rPr sz="1050" b="1" spc="25" dirty="0">
                  <a:solidFill>
                    <a:srgbClr val="FFFFFF"/>
                  </a:solidFill>
                  <a:latin typeface="FrutigerLTStd-Bold"/>
                  <a:cs typeface="FrutigerLTStd-Bold"/>
                </a:rPr>
                <a:t>i</a:t>
              </a:r>
              <a:r>
                <a:rPr sz="1050" b="1" spc="-70" dirty="0">
                  <a:solidFill>
                    <a:srgbClr val="FFFFFF"/>
                  </a:solidFill>
                  <a:latin typeface="FrutigerLTStd-Bold"/>
                  <a:cs typeface="FrutigerLTStd-Bold"/>
                </a:rPr>
                <a:t>-</a:t>
              </a:r>
              <a:r>
                <a:rPr sz="1050" b="1" spc="-35" dirty="0">
                  <a:solidFill>
                    <a:srgbClr val="FFFFFF"/>
                  </a:solidFill>
                  <a:latin typeface="FrutigerLTStd-Bold"/>
                  <a:cs typeface="FrutigerLTStd-Bold"/>
                </a:rPr>
                <a:t>u</a:t>
              </a:r>
              <a:r>
                <a:rPr sz="1050" b="1" spc="0" dirty="0">
                  <a:solidFill>
                    <a:srgbClr val="FFFFFF"/>
                  </a:solidFill>
                  <a:latin typeface="FrutigerLTStd-Bold"/>
                  <a:cs typeface="FrutigerLTStd-Bold"/>
                </a:rPr>
                <a:t>r</a:t>
              </a:r>
              <a:r>
                <a:rPr sz="1050" b="1" spc="-35" dirty="0">
                  <a:solidFill>
                    <a:srgbClr val="FFFFFF"/>
                  </a:solidFill>
                  <a:latin typeface="FrutigerLTStd-Bold"/>
                  <a:cs typeface="FrutigerLTStd-Bold"/>
                </a:rPr>
                <a:t>b</a:t>
              </a:r>
              <a:r>
                <a:rPr sz="1050" b="1" spc="65" dirty="0">
                  <a:solidFill>
                    <a:srgbClr val="FFFFFF"/>
                  </a:solidFill>
                  <a:latin typeface="FrutigerLTStd-Bold"/>
                  <a:cs typeface="FrutigerLTStd-Bold"/>
                </a:rPr>
                <a:t>a</a:t>
              </a:r>
              <a:r>
                <a:rPr sz="1050" b="1" spc="-15" dirty="0">
                  <a:solidFill>
                    <a:srgbClr val="FFFFFF"/>
                  </a:solidFill>
                  <a:latin typeface="FrutigerLTStd-Bold"/>
                  <a:cs typeface="FrutigerLTStd-Bold"/>
                </a:rPr>
                <a:t>n</a:t>
              </a:r>
              <a:endParaRPr sz="1050" dirty="0">
                <a:latin typeface="FrutigerLTStd-Bold"/>
                <a:cs typeface="FrutigerLTStd-Bold"/>
              </a:endParaRPr>
            </a:p>
          </p:txBody>
        </p:sp>
        <p:sp>
          <p:nvSpPr>
            <p:cNvPr id="89" name="object 108">
              <a:extLst>
                <a:ext uri="{FF2B5EF4-FFF2-40B4-BE49-F238E27FC236}">
                  <a16:creationId xmlns:a16="http://schemas.microsoft.com/office/drawing/2014/main" id="{9670687F-4A41-EB4D-A462-8A43A69BD0B9}"/>
                </a:ext>
              </a:extLst>
            </p:cNvPr>
            <p:cNvSpPr txBox="1"/>
            <p:nvPr/>
          </p:nvSpPr>
          <p:spPr>
            <a:xfrm>
              <a:off x="6667782" y="5157049"/>
              <a:ext cx="351236" cy="103684"/>
            </a:xfrm>
            <a:prstGeom prst="rect">
              <a:avLst/>
            </a:prstGeom>
          </p:spPr>
          <p:txBody>
            <a:bodyPr vert="horz" wrap="square" lIns="0" tIns="0" rIns="0" bIns="0" rtlCol="0">
              <a:spAutoFit/>
            </a:bodyPr>
            <a:lstStyle/>
            <a:p>
              <a:pPr>
                <a:lnSpc>
                  <a:spcPct val="100000"/>
                </a:lnSpc>
              </a:pPr>
              <a:r>
                <a:rPr sz="1050" b="1" spc="-35" dirty="0">
                  <a:solidFill>
                    <a:srgbClr val="FFFFFF"/>
                  </a:solidFill>
                  <a:latin typeface="FrutigerLTStd-Bold"/>
                  <a:cs typeface="FrutigerLTStd-Bold"/>
                </a:rPr>
                <a:t>Ru</a:t>
              </a:r>
              <a:r>
                <a:rPr sz="1050" b="1" spc="0" dirty="0">
                  <a:solidFill>
                    <a:srgbClr val="FFFFFF"/>
                  </a:solidFill>
                  <a:latin typeface="FrutigerLTStd-Bold"/>
                  <a:cs typeface="FrutigerLTStd-Bold"/>
                </a:rPr>
                <a:t>r</a:t>
              </a:r>
              <a:r>
                <a:rPr sz="1050" b="1" spc="65" dirty="0">
                  <a:solidFill>
                    <a:srgbClr val="FFFFFF"/>
                  </a:solidFill>
                  <a:latin typeface="FrutigerLTStd-Bold"/>
                  <a:cs typeface="FrutigerLTStd-Bold"/>
                </a:rPr>
                <a:t>a</a:t>
              </a:r>
              <a:r>
                <a:rPr sz="1050" b="1" spc="-5" dirty="0">
                  <a:solidFill>
                    <a:srgbClr val="FFFFFF"/>
                  </a:solidFill>
                  <a:latin typeface="FrutigerLTStd-Bold"/>
                  <a:cs typeface="FrutigerLTStd-Bold"/>
                </a:rPr>
                <a:t>l</a:t>
              </a:r>
              <a:endParaRPr sz="1050" dirty="0">
                <a:latin typeface="FrutigerLTStd-Bold"/>
                <a:cs typeface="FrutigerLTStd-Bold"/>
              </a:endParaRPr>
            </a:p>
          </p:txBody>
        </p:sp>
        <p:sp>
          <p:nvSpPr>
            <p:cNvPr id="90" name="object 109">
              <a:extLst>
                <a:ext uri="{FF2B5EF4-FFF2-40B4-BE49-F238E27FC236}">
                  <a16:creationId xmlns:a16="http://schemas.microsoft.com/office/drawing/2014/main" id="{505AE04B-5B2B-FA4B-B7DA-534D22390900}"/>
                </a:ext>
              </a:extLst>
            </p:cNvPr>
            <p:cNvSpPr txBox="1"/>
            <p:nvPr/>
          </p:nvSpPr>
          <p:spPr>
            <a:xfrm>
              <a:off x="8809911" y="5522518"/>
              <a:ext cx="324751" cy="184666"/>
            </a:xfrm>
            <a:prstGeom prst="rect">
              <a:avLst/>
            </a:prstGeom>
          </p:spPr>
          <p:txBody>
            <a:bodyPr vert="horz" wrap="square" lIns="0" tIns="0" rIns="0" bIns="0" rtlCol="0">
              <a:spAutoFit/>
            </a:bodyPr>
            <a:lstStyle/>
            <a:p>
              <a:pPr>
                <a:lnSpc>
                  <a:spcPct val="100000"/>
                </a:lnSpc>
              </a:pPr>
              <a:r>
                <a:rPr sz="1200" b="1" spc="-30" dirty="0">
                  <a:solidFill>
                    <a:schemeClr val="bg2"/>
                  </a:solidFill>
                  <a:latin typeface="FrutigerLTStd-ExtraBlackCn"/>
                  <a:cs typeface="FrutigerLTStd-ExtraBlackCn"/>
                </a:rPr>
                <a:t>N</a:t>
              </a:r>
              <a:r>
                <a:rPr sz="1200" b="1" spc="45" dirty="0">
                  <a:solidFill>
                    <a:schemeClr val="bg2"/>
                  </a:solidFill>
                  <a:latin typeface="FrutigerLTStd-ExtraBlackCn"/>
                  <a:cs typeface="FrutigerLTStd-ExtraBlackCn"/>
                </a:rPr>
                <a:t>U</a:t>
              </a:r>
              <a:r>
                <a:rPr sz="1200" b="1" spc="10" dirty="0">
                  <a:solidFill>
                    <a:schemeClr val="bg2"/>
                  </a:solidFill>
                  <a:latin typeface="FrutigerLTStd-ExtraBlackCn"/>
                  <a:cs typeface="FrutigerLTStd-ExtraBlackCn"/>
                </a:rPr>
                <a:t>P</a:t>
              </a:r>
              <a:endParaRPr sz="1200" dirty="0">
                <a:solidFill>
                  <a:schemeClr val="bg2"/>
                </a:solidFill>
                <a:latin typeface="FrutigerLTStd-ExtraBlackCn"/>
                <a:cs typeface="FrutigerLTStd-ExtraBlackCn"/>
              </a:endParaRPr>
            </a:p>
          </p:txBody>
        </p:sp>
        <p:sp>
          <p:nvSpPr>
            <p:cNvPr id="91" name="object 34">
              <a:extLst>
                <a:ext uri="{FF2B5EF4-FFF2-40B4-BE49-F238E27FC236}">
                  <a16:creationId xmlns:a16="http://schemas.microsoft.com/office/drawing/2014/main" id="{476C458C-C5BB-1F47-8E42-46F240969D1F}"/>
                </a:ext>
              </a:extLst>
            </p:cNvPr>
            <p:cNvSpPr/>
            <p:nvPr/>
          </p:nvSpPr>
          <p:spPr>
            <a:xfrm>
              <a:off x="8579235" y="1699360"/>
              <a:ext cx="3401480" cy="1721588"/>
            </a:xfrm>
            <a:custGeom>
              <a:avLst/>
              <a:gdLst/>
              <a:ahLst/>
              <a:cxnLst/>
              <a:rect l="l" t="t" r="r" b="b"/>
              <a:pathLst>
                <a:path w="3418840" h="1730375">
                  <a:moveTo>
                    <a:pt x="1709267" y="0"/>
                  </a:moveTo>
                  <a:lnTo>
                    <a:pt x="1569080" y="2868"/>
                  </a:lnTo>
                  <a:lnTo>
                    <a:pt x="1432015" y="11323"/>
                  </a:lnTo>
                  <a:lnTo>
                    <a:pt x="1298510" y="25144"/>
                  </a:lnTo>
                  <a:lnTo>
                    <a:pt x="1169006" y="44107"/>
                  </a:lnTo>
                  <a:lnTo>
                    <a:pt x="1043942" y="67989"/>
                  </a:lnTo>
                  <a:lnTo>
                    <a:pt x="923760" y="96569"/>
                  </a:lnTo>
                  <a:lnTo>
                    <a:pt x="808897" y="129623"/>
                  </a:lnTo>
                  <a:lnTo>
                    <a:pt x="699795" y="166928"/>
                  </a:lnTo>
                  <a:lnTo>
                    <a:pt x="596894" y="208263"/>
                  </a:lnTo>
                  <a:lnTo>
                    <a:pt x="500632" y="253404"/>
                  </a:lnTo>
                  <a:lnTo>
                    <a:pt x="411450" y="302129"/>
                  </a:lnTo>
                  <a:lnTo>
                    <a:pt x="329789" y="354215"/>
                  </a:lnTo>
                  <a:lnTo>
                    <a:pt x="256087" y="409440"/>
                  </a:lnTo>
                  <a:lnTo>
                    <a:pt x="190785" y="467580"/>
                  </a:lnTo>
                  <a:lnTo>
                    <a:pt x="134322" y="528414"/>
                  </a:lnTo>
                  <a:lnTo>
                    <a:pt x="87139" y="591718"/>
                  </a:lnTo>
                  <a:lnTo>
                    <a:pt x="49675" y="657270"/>
                  </a:lnTo>
                  <a:lnTo>
                    <a:pt x="22371" y="724847"/>
                  </a:lnTo>
                  <a:lnTo>
                    <a:pt x="5666" y="794227"/>
                  </a:lnTo>
                  <a:lnTo>
                    <a:pt x="0" y="865187"/>
                  </a:lnTo>
                  <a:lnTo>
                    <a:pt x="5666" y="936145"/>
                  </a:lnTo>
                  <a:lnTo>
                    <a:pt x="22371" y="1005523"/>
                  </a:lnTo>
                  <a:lnTo>
                    <a:pt x="49675" y="1073099"/>
                  </a:lnTo>
                  <a:lnTo>
                    <a:pt x="87139" y="1138650"/>
                  </a:lnTo>
                  <a:lnTo>
                    <a:pt x="134322" y="1201953"/>
                  </a:lnTo>
                  <a:lnTo>
                    <a:pt x="190785" y="1262785"/>
                  </a:lnTo>
                  <a:lnTo>
                    <a:pt x="256087" y="1320925"/>
                  </a:lnTo>
                  <a:lnTo>
                    <a:pt x="329789" y="1376149"/>
                  </a:lnTo>
                  <a:lnTo>
                    <a:pt x="411450" y="1428234"/>
                  </a:lnTo>
                  <a:lnTo>
                    <a:pt x="500632" y="1476959"/>
                  </a:lnTo>
                  <a:lnTo>
                    <a:pt x="596894" y="1522099"/>
                  </a:lnTo>
                  <a:lnTo>
                    <a:pt x="699795" y="1563434"/>
                  </a:lnTo>
                  <a:lnTo>
                    <a:pt x="808897" y="1600739"/>
                  </a:lnTo>
                  <a:lnTo>
                    <a:pt x="923760" y="1633793"/>
                  </a:lnTo>
                  <a:lnTo>
                    <a:pt x="1043942" y="1662372"/>
                  </a:lnTo>
                  <a:lnTo>
                    <a:pt x="1169006" y="1686255"/>
                  </a:lnTo>
                  <a:lnTo>
                    <a:pt x="1298510" y="1705218"/>
                  </a:lnTo>
                  <a:lnTo>
                    <a:pt x="1432015" y="1719038"/>
                  </a:lnTo>
                  <a:lnTo>
                    <a:pt x="1569080" y="1727494"/>
                  </a:lnTo>
                  <a:lnTo>
                    <a:pt x="1709267" y="1730362"/>
                  </a:lnTo>
                  <a:lnTo>
                    <a:pt x="1849454" y="1727494"/>
                  </a:lnTo>
                  <a:lnTo>
                    <a:pt x="1986519" y="1719038"/>
                  </a:lnTo>
                  <a:lnTo>
                    <a:pt x="2120024" y="1705218"/>
                  </a:lnTo>
                  <a:lnTo>
                    <a:pt x="2249528" y="1686255"/>
                  </a:lnTo>
                  <a:lnTo>
                    <a:pt x="2374592" y="1662372"/>
                  </a:lnTo>
                  <a:lnTo>
                    <a:pt x="2494775" y="1633793"/>
                  </a:lnTo>
                  <a:lnTo>
                    <a:pt x="2609637" y="1600739"/>
                  </a:lnTo>
                  <a:lnTo>
                    <a:pt x="2718739" y="1563434"/>
                  </a:lnTo>
                  <a:lnTo>
                    <a:pt x="2821641" y="1522099"/>
                  </a:lnTo>
                  <a:lnTo>
                    <a:pt x="2917902" y="1476959"/>
                  </a:lnTo>
                  <a:lnTo>
                    <a:pt x="3007084" y="1428234"/>
                  </a:lnTo>
                  <a:lnTo>
                    <a:pt x="3088746" y="1376149"/>
                  </a:lnTo>
                  <a:lnTo>
                    <a:pt x="3162447" y="1320925"/>
                  </a:lnTo>
                  <a:lnTo>
                    <a:pt x="3227750" y="1262785"/>
                  </a:lnTo>
                  <a:lnTo>
                    <a:pt x="3284212" y="1201953"/>
                  </a:lnTo>
                  <a:lnTo>
                    <a:pt x="3331395" y="1138650"/>
                  </a:lnTo>
                  <a:lnTo>
                    <a:pt x="3368859" y="1073099"/>
                  </a:lnTo>
                  <a:lnTo>
                    <a:pt x="3396163" y="1005523"/>
                  </a:lnTo>
                  <a:lnTo>
                    <a:pt x="3412869" y="936145"/>
                  </a:lnTo>
                  <a:lnTo>
                    <a:pt x="3418535" y="865187"/>
                  </a:lnTo>
                  <a:lnTo>
                    <a:pt x="3412869" y="794227"/>
                  </a:lnTo>
                  <a:lnTo>
                    <a:pt x="3396163" y="724847"/>
                  </a:lnTo>
                  <a:lnTo>
                    <a:pt x="3368859" y="657270"/>
                  </a:lnTo>
                  <a:lnTo>
                    <a:pt x="3331395" y="591718"/>
                  </a:lnTo>
                  <a:lnTo>
                    <a:pt x="3284212" y="528414"/>
                  </a:lnTo>
                  <a:lnTo>
                    <a:pt x="3227750" y="467580"/>
                  </a:lnTo>
                  <a:lnTo>
                    <a:pt x="3162447" y="409440"/>
                  </a:lnTo>
                  <a:lnTo>
                    <a:pt x="3088746" y="354215"/>
                  </a:lnTo>
                  <a:lnTo>
                    <a:pt x="3007084" y="302129"/>
                  </a:lnTo>
                  <a:lnTo>
                    <a:pt x="2917902" y="253404"/>
                  </a:lnTo>
                  <a:lnTo>
                    <a:pt x="2821641" y="208263"/>
                  </a:lnTo>
                  <a:lnTo>
                    <a:pt x="2718739" y="166928"/>
                  </a:lnTo>
                  <a:lnTo>
                    <a:pt x="2609637" y="129623"/>
                  </a:lnTo>
                  <a:lnTo>
                    <a:pt x="2494775" y="96569"/>
                  </a:lnTo>
                  <a:lnTo>
                    <a:pt x="2374592" y="67989"/>
                  </a:lnTo>
                  <a:lnTo>
                    <a:pt x="2249528" y="44107"/>
                  </a:lnTo>
                  <a:lnTo>
                    <a:pt x="2120024" y="25144"/>
                  </a:lnTo>
                  <a:lnTo>
                    <a:pt x="1986519" y="11323"/>
                  </a:lnTo>
                  <a:lnTo>
                    <a:pt x="1849454" y="2868"/>
                  </a:lnTo>
                  <a:lnTo>
                    <a:pt x="1709267" y="0"/>
                  </a:lnTo>
                  <a:close/>
                </a:path>
              </a:pathLst>
            </a:custGeom>
            <a:solidFill>
              <a:srgbClr val="84355F">
                <a:alpha val="50000"/>
              </a:srgbClr>
            </a:solidFill>
          </p:spPr>
          <p:txBody>
            <a:bodyPr wrap="square" lIns="0" tIns="0" rIns="0" bIns="0" rtlCol="0"/>
            <a:lstStyle/>
            <a:p>
              <a:endParaRPr sz="1050"/>
            </a:p>
          </p:txBody>
        </p:sp>
        <p:sp>
          <p:nvSpPr>
            <p:cNvPr id="92" name="object 35">
              <a:extLst>
                <a:ext uri="{FF2B5EF4-FFF2-40B4-BE49-F238E27FC236}">
                  <a16:creationId xmlns:a16="http://schemas.microsoft.com/office/drawing/2014/main" id="{127CC150-7E8A-EA49-B2AE-FADCAE631DD2}"/>
                </a:ext>
              </a:extLst>
            </p:cNvPr>
            <p:cNvSpPr/>
            <p:nvPr/>
          </p:nvSpPr>
          <p:spPr>
            <a:xfrm>
              <a:off x="9419036" y="1825329"/>
              <a:ext cx="2561850" cy="1470142"/>
            </a:xfrm>
            <a:custGeom>
              <a:avLst/>
              <a:gdLst/>
              <a:ahLst/>
              <a:cxnLst/>
              <a:rect l="l" t="t" r="r" b="b"/>
              <a:pathLst>
                <a:path w="2574925" h="1477645">
                  <a:moveTo>
                    <a:pt x="1287221" y="0"/>
                  </a:moveTo>
                  <a:lnTo>
                    <a:pt x="1181647" y="2448"/>
                  </a:lnTo>
                  <a:lnTo>
                    <a:pt x="1078425" y="9666"/>
                  </a:lnTo>
                  <a:lnTo>
                    <a:pt x="977884" y="21464"/>
                  </a:lnTo>
                  <a:lnTo>
                    <a:pt x="880356" y="37652"/>
                  </a:lnTo>
                  <a:lnTo>
                    <a:pt x="786173" y="58040"/>
                  </a:lnTo>
                  <a:lnTo>
                    <a:pt x="695665" y="82437"/>
                  </a:lnTo>
                  <a:lnTo>
                    <a:pt x="609164" y="110654"/>
                  </a:lnTo>
                  <a:lnTo>
                    <a:pt x="527001" y="142501"/>
                  </a:lnTo>
                  <a:lnTo>
                    <a:pt x="449508" y="177787"/>
                  </a:lnTo>
                  <a:lnTo>
                    <a:pt x="377015" y="216322"/>
                  </a:lnTo>
                  <a:lnTo>
                    <a:pt x="309854" y="257916"/>
                  </a:lnTo>
                  <a:lnTo>
                    <a:pt x="248356" y="302380"/>
                  </a:lnTo>
                  <a:lnTo>
                    <a:pt x="192853" y="349522"/>
                  </a:lnTo>
                  <a:lnTo>
                    <a:pt x="143675" y="399154"/>
                  </a:lnTo>
                  <a:lnTo>
                    <a:pt x="101155" y="451084"/>
                  </a:lnTo>
                  <a:lnTo>
                    <a:pt x="65622" y="505124"/>
                  </a:lnTo>
                  <a:lnTo>
                    <a:pt x="37409" y="561082"/>
                  </a:lnTo>
                  <a:lnTo>
                    <a:pt x="16847" y="618769"/>
                  </a:lnTo>
                  <a:lnTo>
                    <a:pt x="4267" y="677994"/>
                  </a:lnTo>
                  <a:lnTo>
                    <a:pt x="0" y="738568"/>
                  </a:lnTo>
                  <a:lnTo>
                    <a:pt x="4267" y="799142"/>
                  </a:lnTo>
                  <a:lnTo>
                    <a:pt x="16847" y="858367"/>
                  </a:lnTo>
                  <a:lnTo>
                    <a:pt x="37409" y="916054"/>
                  </a:lnTo>
                  <a:lnTo>
                    <a:pt x="65622" y="972012"/>
                  </a:lnTo>
                  <a:lnTo>
                    <a:pt x="101155" y="1026052"/>
                  </a:lnTo>
                  <a:lnTo>
                    <a:pt x="143675" y="1077982"/>
                  </a:lnTo>
                  <a:lnTo>
                    <a:pt x="192853" y="1127614"/>
                  </a:lnTo>
                  <a:lnTo>
                    <a:pt x="248356" y="1174756"/>
                  </a:lnTo>
                  <a:lnTo>
                    <a:pt x="309854" y="1219220"/>
                  </a:lnTo>
                  <a:lnTo>
                    <a:pt x="377015" y="1260814"/>
                  </a:lnTo>
                  <a:lnTo>
                    <a:pt x="449508" y="1299349"/>
                  </a:lnTo>
                  <a:lnTo>
                    <a:pt x="527001" y="1334635"/>
                  </a:lnTo>
                  <a:lnTo>
                    <a:pt x="609164" y="1366482"/>
                  </a:lnTo>
                  <a:lnTo>
                    <a:pt x="695665" y="1394699"/>
                  </a:lnTo>
                  <a:lnTo>
                    <a:pt x="786173" y="1419096"/>
                  </a:lnTo>
                  <a:lnTo>
                    <a:pt x="880356" y="1439484"/>
                  </a:lnTo>
                  <a:lnTo>
                    <a:pt x="977884" y="1455672"/>
                  </a:lnTo>
                  <a:lnTo>
                    <a:pt x="1078425" y="1467470"/>
                  </a:lnTo>
                  <a:lnTo>
                    <a:pt x="1181647" y="1474688"/>
                  </a:lnTo>
                  <a:lnTo>
                    <a:pt x="1287221" y="1477136"/>
                  </a:lnTo>
                  <a:lnTo>
                    <a:pt x="1392794" y="1474688"/>
                  </a:lnTo>
                  <a:lnTo>
                    <a:pt x="1496017" y="1467470"/>
                  </a:lnTo>
                  <a:lnTo>
                    <a:pt x="1596557" y="1455672"/>
                  </a:lnTo>
                  <a:lnTo>
                    <a:pt x="1694085" y="1439484"/>
                  </a:lnTo>
                  <a:lnTo>
                    <a:pt x="1788269" y="1419096"/>
                  </a:lnTo>
                  <a:lnTo>
                    <a:pt x="1878776" y="1394699"/>
                  </a:lnTo>
                  <a:lnTo>
                    <a:pt x="1965277" y="1366482"/>
                  </a:lnTo>
                  <a:lnTo>
                    <a:pt x="2047440" y="1334635"/>
                  </a:lnTo>
                  <a:lnTo>
                    <a:pt x="2124934" y="1299349"/>
                  </a:lnTo>
                  <a:lnTo>
                    <a:pt x="2197427" y="1260814"/>
                  </a:lnTo>
                  <a:lnTo>
                    <a:pt x="2264587" y="1219220"/>
                  </a:lnTo>
                  <a:lnTo>
                    <a:pt x="2326085" y="1174756"/>
                  </a:lnTo>
                  <a:lnTo>
                    <a:pt x="2381588" y="1127614"/>
                  </a:lnTo>
                  <a:lnTo>
                    <a:pt x="2430766" y="1077982"/>
                  </a:lnTo>
                  <a:lnTo>
                    <a:pt x="2473287" y="1026052"/>
                  </a:lnTo>
                  <a:lnTo>
                    <a:pt x="2508819" y="972012"/>
                  </a:lnTo>
                  <a:lnTo>
                    <a:pt x="2537032" y="916054"/>
                  </a:lnTo>
                  <a:lnTo>
                    <a:pt x="2557595" y="858367"/>
                  </a:lnTo>
                  <a:lnTo>
                    <a:pt x="2570175" y="799142"/>
                  </a:lnTo>
                  <a:lnTo>
                    <a:pt x="2574442" y="738568"/>
                  </a:lnTo>
                  <a:lnTo>
                    <a:pt x="2570175" y="677994"/>
                  </a:lnTo>
                  <a:lnTo>
                    <a:pt x="2557595" y="618769"/>
                  </a:lnTo>
                  <a:lnTo>
                    <a:pt x="2537032" y="561082"/>
                  </a:lnTo>
                  <a:lnTo>
                    <a:pt x="2508819" y="505124"/>
                  </a:lnTo>
                  <a:lnTo>
                    <a:pt x="2473287" y="451084"/>
                  </a:lnTo>
                  <a:lnTo>
                    <a:pt x="2430766" y="399154"/>
                  </a:lnTo>
                  <a:lnTo>
                    <a:pt x="2381588" y="349522"/>
                  </a:lnTo>
                  <a:lnTo>
                    <a:pt x="2326085" y="302380"/>
                  </a:lnTo>
                  <a:lnTo>
                    <a:pt x="2264587" y="257916"/>
                  </a:lnTo>
                  <a:lnTo>
                    <a:pt x="2197427" y="216322"/>
                  </a:lnTo>
                  <a:lnTo>
                    <a:pt x="2124934" y="177787"/>
                  </a:lnTo>
                  <a:lnTo>
                    <a:pt x="2047440" y="142501"/>
                  </a:lnTo>
                  <a:lnTo>
                    <a:pt x="1965277" y="110654"/>
                  </a:lnTo>
                  <a:lnTo>
                    <a:pt x="1878776" y="82437"/>
                  </a:lnTo>
                  <a:lnTo>
                    <a:pt x="1788269" y="58040"/>
                  </a:lnTo>
                  <a:lnTo>
                    <a:pt x="1694085" y="37652"/>
                  </a:lnTo>
                  <a:lnTo>
                    <a:pt x="1596557" y="21464"/>
                  </a:lnTo>
                  <a:lnTo>
                    <a:pt x="1496017" y="9666"/>
                  </a:lnTo>
                  <a:lnTo>
                    <a:pt x="1392794" y="2448"/>
                  </a:lnTo>
                  <a:lnTo>
                    <a:pt x="1287221" y="0"/>
                  </a:lnTo>
                  <a:close/>
                </a:path>
              </a:pathLst>
            </a:custGeom>
            <a:solidFill>
              <a:srgbClr val="84355F">
                <a:alpha val="50000"/>
              </a:srgbClr>
            </a:solidFill>
          </p:spPr>
          <p:txBody>
            <a:bodyPr wrap="square" lIns="0" tIns="0" rIns="0" bIns="0" rtlCol="0"/>
            <a:lstStyle/>
            <a:p>
              <a:endParaRPr sz="1050"/>
            </a:p>
          </p:txBody>
        </p:sp>
        <p:sp>
          <p:nvSpPr>
            <p:cNvPr id="93" name="object 36">
              <a:extLst>
                <a:ext uri="{FF2B5EF4-FFF2-40B4-BE49-F238E27FC236}">
                  <a16:creationId xmlns:a16="http://schemas.microsoft.com/office/drawing/2014/main" id="{B6479281-8724-FA41-AF3D-3946AB9F3738}"/>
                </a:ext>
              </a:extLst>
            </p:cNvPr>
            <p:cNvSpPr/>
            <p:nvPr/>
          </p:nvSpPr>
          <p:spPr>
            <a:xfrm>
              <a:off x="10258825" y="1971592"/>
              <a:ext cx="1721588" cy="1177630"/>
            </a:xfrm>
            <a:custGeom>
              <a:avLst/>
              <a:gdLst/>
              <a:ahLst/>
              <a:cxnLst/>
              <a:rect l="l" t="t" r="r" b="b"/>
              <a:pathLst>
                <a:path w="1730375" h="1183639">
                  <a:moveTo>
                    <a:pt x="865187" y="0"/>
                  </a:moveTo>
                  <a:lnTo>
                    <a:pt x="794229" y="1960"/>
                  </a:lnTo>
                  <a:lnTo>
                    <a:pt x="724850" y="7742"/>
                  </a:lnTo>
                  <a:lnTo>
                    <a:pt x="657274" y="17192"/>
                  </a:lnTo>
                  <a:lnTo>
                    <a:pt x="591723" y="30157"/>
                  </a:lnTo>
                  <a:lnTo>
                    <a:pt x="528419" y="46487"/>
                  </a:lnTo>
                  <a:lnTo>
                    <a:pt x="467586" y="66028"/>
                  </a:lnTo>
                  <a:lnTo>
                    <a:pt x="409445" y="88628"/>
                  </a:lnTo>
                  <a:lnTo>
                    <a:pt x="354221" y="114135"/>
                  </a:lnTo>
                  <a:lnTo>
                    <a:pt x="302134" y="142398"/>
                  </a:lnTo>
                  <a:lnTo>
                    <a:pt x="253409" y="173262"/>
                  </a:lnTo>
                  <a:lnTo>
                    <a:pt x="208267" y="206578"/>
                  </a:lnTo>
                  <a:lnTo>
                    <a:pt x="166932" y="242191"/>
                  </a:lnTo>
                  <a:lnTo>
                    <a:pt x="129626" y="279951"/>
                  </a:lnTo>
                  <a:lnTo>
                    <a:pt x="96571" y="319704"/>
                  </a:lnTo>
                  <a:lnTo>
                    <a:pt x="67991" y="361298"/>
                  </a:lnTo>
                  <a:lnTo>
                    <a:pt x="44108" y="404582"/>
                  </a:lnTo>
                  <a:lnTo>
                    <a:pt x="25144" y="449403"/>
                  </a:lnTo>
                  <a:lnTo>
                    <a:pt x="11323" y="495609"/>
                  </a:lnTo>
                  <a:lnTo>
                    <a:pt x="2868" y="543047"/>
                  </a:lnTo>
                  <a:lnTo>
                    <a:pt x="0" y="591565"/>
                  </a:lnTo>
                  <a:lnTo>
                    <a:pt x="2868" y="640082"/>
                  </a:lnTo>
                  <a:lnTo>
                    <a:pt x="11323" y="687519"/>
                  </a:lnTo>
                  <a:lnTo>
                    <a:pt x="25144" y="733723"/>
                  </a:lnTo>
                  <a:lnTo>
                    <a:pt x="44108" y="778543"/>
                  </a:lnTo>
                  <a:lnTo>
                    <a:pt x="67991" y="821825"/>
                  </a:lnTo>
                  <a:lnTo>
                    <a:pt x="96571" y="863419"/>
                  </a:lnTo>
                  <a:lnTo>
                    <a:pt x="129626" y="903171"/>
                  </a:lnTo>
                  <a:lnTo>
                    <a:pt x="166932" y="940930"/>
                  </a:lnTo>
                  <a:lnTo>
                    <a:pt x="208267" y="976543"/>
                  </a:lnTo>
                  <a:lnTo>
                    <a:pt x="253409" y="1009857"/>
                  </a:lnTo>
                  <a:lnTo>
                    <a:pt x="302134" y="1040722"/>
                  </a:lnTo>
                  <a:lnTo>
                    <a:pt x="354221" y="1068984"/>
                  </a:lnTo>
                  <a:lnTo>
                    <a:pt x="409445" y="1094491"/>
                  </a:lnTo>
                  <a:lnTo>
                    <a:pt x="467586" y="1117091"/>
                  </a:lnTo>
                  <a:lnTo>
                    <a:pt x="528419" y="1136632"/>
                  </a:lnTo>
                  <a:lnTo>
                    <a:pt x="591723" y="1152961"/>
                  </a:lnTo>
                  <a:lnTo>
                    <a:pt x="657274" y="1165927"/>
                  </a:lnTo>
                  <a:lnTo>
                    <a:pt x="724850" y="1175376"/>
                  </a:lnTo>
                  <a:lnTo>
                    <a:pt x="794229" y="1181158"/>
                  </a:lnTo>
                  <a:lnTo>
                    <a:pt x="865187" y="1183119"/>
                  </a:lnTo>
                  <a:lnTo>
                    <a:pt x="936145" y="1181158"/>
                  </a:lnTo>
                  <a:lnTo>
                    <a:pt x="1005524" y="1175376"/>
                  </a:lnTo>
                  <a:lnTo>
                    <a:pt x="1073100" y="1165927"/>
                  </a:lnTo>
                  <a:lnTo>
                    <a:pt x="1138651" y="1152961"/>
                  </a:lnTo>
                  <a:lnTo>
                    <a:pt x="1201955" y="1136632"/>
                  </a:lnTo>
                  <a:lnTo>
                    <a:pt x="1262788" y="1117091"/>
                  </a:lnTo>
                  <a:lnTo>
                    <a:pt x="1320929" y="1094491"/>
                  </a:lnTo>
                  <a:lnTo>
                    <a:pt x="1376153" y="1068984"/>
                  </a:lnTo>
                  <a:lnTo>
                    <a:pt x="1428240" y="1040722"/>
                  </a:lnTo>
                  <a:lnTo>
                    <a:pt x="1476965" y="1009857"/>
                  </a:lnTo>
                  <a:lnTo>
                    <a:pt x="1522107" y="976543"/>
                  </a:lnTo>
                  <a:lnTo>
                    <a:pt x="1563442" y="940930"/>
                  </a:lnTo>
                  <a:lnTo>
                    <a:pt x="1600748" y="903171"/>
                  </a:lnTo>
                  <a:lnTo>
                    <a:pt x="1633803" y="863419"/>
                  </a:lnTo>
                  <a:lnTo>
                    <a:pt x="1662383" y="821825"/>
                  </a:lnTo>
                  <a:lnTo>
                    <a:pt x="1686266" y="778543"/>
                  </a:lnTo>
                  <a:lnTo>
                    <a:pt x="1705230" y="733723"/>
                  </a:lnTo>
                  <a:lnTo>
                    <a:pt x="1719051" y="687519"/>
                  </a:lnTo>
                  <a:lnTo>
                    <a:pt x="1727506" y="640082"/>
                  </a:lnTo>
                  <a:lnTo>
                    <a:pt x="1730375" y="591565"/>
                  </a:lnTo>
                  <a:lnTo>
                    <a:pt x="1727506" y="543047"/>
                  </a:lnTo>
                  <a:lnTo>
                    <a:pt x="1719051" y="495609"/>
                  </a:lnTo>
                  <a:lnTo>
                    <a:pt x="1705230" y="449403"/>
                  </a:lnTo>
                  <a:lnTo>
                    <a:pt x="1686266" y="404582"/>
                  </a:lnTo>
                  <a:lnTo>
                    <a:pt x="1662383" y="361298"/>
                  </a:lnTo>
                  <a:lnTo>
                    <a:pt x="1633803" y="319704"/>
                  </a:lnTo>
                  <a:lnTo>
                    <a:pt x="1600748" y="279951"/>
                  </a:lnTo>
                  <a:lnTo>
                    <a:pt x="1563442" y="242191"/>
                  </a:lnTo>
                  <a:lnTo>
                    <a:pt x="1522107" y="206578"/>
                  </a:lnTo>
                  <a:lnTo>
                    <a:pt x="1476965" y="173262"/>
                  </a:lnTo>
                  <a:lnTo>
                    <a:pt x="1428240" y="142398"/>
                  </a:lnTo>
                  <a:lnTo>
                    <a:pt x="1376153" y="114135"/>
                  </a:lnTo>
                  <a:lnTo>
                    <a:pt x="1320929" y="88628"/>
                  </a:lnTo>
                  <a:lnTo>
                    <a:pt x="1262788" y="66028"/>
                  </a:lnTo>
                  <a:lnTo>
                    <a:pt x="1201955" y="46487"/>
                  </a:lnTo>
                  <a:lnTo>
                    <a:pt x="1138651" y="30157"/>
                  </a:lnTo>
                  <a:lnTo>
                    <a:pt x="1073100" y="17192"/>
                  </a:lnTo>
                  <a:lnTo>
                    <a:pt x="1005524" y="7742"/>
                  </a:lnTo>
                  <a:lnTo>
                    <a:pt x="936145" y="1960"/>
                  </a:lnTo>
                  <a:lnTo>
                    <a:pt x="865187" y="0"/>
                  </a:lnTo>
                  <a:close/>
                </a:path>
              </a:pathLst>
            </a:custGeom>
            <a:solidFill>
              <a:srgbClr val="84355F">
                <a:alpha val="50000"/>
              </a:srgbClr>
            </a:solidFill>
          </p:spPr>
          <p:txBody>
            <a:bodyPr wrap="square" lIns="0" tIns="0" rIns="0" bIns="0" rtlCol="0"/>
            <a:lstStyle/>
            <a:p>
              <a:endParaRPr sz="1050"/>
            </a:p>
          </p:txBody>
        </p:sp>
        <p:sp>
          <p:nvSpPr>
            <p:cNvPr id="94" name="object 38">
              <a:extLst>
                <a:ext uri="{FF2B5EF4-FFF2-40B4-BE49-F238E27FC236}">
                  <a16:creationId xmlns:a16="http://schemas.microsoft.com/office/drawing/2014/main" id="{64DEC4E3-A377-C14E-A517-190C972BEF92}"/>
                </a:ext>
              </a:extLst>
            </p:cNvPr>
            <p:cNvSpPr/>
            <p:nvPr/>
          </p:nvSpPr>
          <p:spPr>
            <a:xfrm>
              <a:off x="8579237" y="2560151"/>
              <a:ext cx="3401480" cy="861110"/>
            </a:xfrm>
            <a:custGeom>
              <a:avLst/>
              <a:gdLst/>
              <a:ahLst/>
              <a:cxnLst/>
              <a:rect l="l" t="t" r="r" b="b"/>
              <a:pathLst>
                <a:path w="3418840" h="865504">
                  <a:moveTo>
                    <a:pt x="3418535" y="0"/>
                  </a:moveTo>
                  <a:lnTo>
                    <a:pt x="0" y="0"/>
                  </a:lnTo>
                  <a:lnTo>
                    <a:pt x="5666" y="70958"/>
                  </a:lnTo>
                  <a:lnTo>
                    <a:pt x="22371" y="140336"/>
                  </a:lnTo>
                  <a:lnTo>
                    <a:pt x="49675" y="207912"/>
                  </a:lnTo>
                  <a:lnTo>
                    <a:pt x="87139" y="273464"/>
                  </a:lnTo>
                  <a:lnTo>
                    <a:pt x="134322" y="336767"/>
                  </a:lnTo>
                  <a:lnTo>
                    <a:pt x="190785" y="397601"/>
                  </a:lnTo>
                  <a:lnTo>
                    <a:pt x="256087" y="455741"/>
                  </a:lnTo>
                  <a:lnTo>
                    <a:pt x="329789" y="510966"/>
                  </a:lnTo>
                  <a:lnTo>
                    <a:pt x="411450" y="563052"/>
                  </a:lnTo>
                  <a:lnTo>
                    <a:pt x="500632" y="611778"/>
                  </a:lnTo>
                  <a:lnTo>
                    <a:pt x="596894" y="656919"/>
                  </a:lnTo>
                  <a:lnTo>
                    <a:pt x="699795" y="698255"/>
                  </a:lnTo>
                  <a:lnTo>
                    <a:pt x="808897" y="735561"/>
                  </a:lnTo>
                  <a:lnTo>
                    <a:pt x="923760" y="768615"/>
                  </a:lnTo>
                  <a:lnTo>
                    <a:pt x="1043942" y="797196"/>
                  </a:lnTo>
                  <a:lnTo>
                    <a:pt x="1169006" y="821079"/>
                  </a:lnTo>
                  <a:lnTo>
                    <a:pt x="1298510" y="840042"/>
                  </a:lnTo>
                  <a:lnTo>
                    <a:pt x="1432015" y="853863"/>
                  </a:lnTo>
                  <a:lnTo>
                    <a:pt x="1569080" y="862319"/>
                  </a:lnTo>
                  <a:lnTo>
                    <a:pt x="1709267" y="865187"/>
                  </a:lnTo>
                  <a:lnTo>
                    <a:pt x="1849454" y="862319"/>
                  </a:lnTo>
                  <a:lnTo>
                    <a:pt x="1986519" y="853863"/>
                  </a:lnTo>
                  <a:lnTo>
                    <a:pt x="2120024" y="840042"/>
                  </a:lnTo>
                  <a:lnTo>
                    <a:pt x="2249528" y="821079"/>
                  </a:lnTo>
                  <a:lnTo>
                    <a:pt x="2374592" y="797196"/>
                  </a:lnTo>
                  <a:lnTo>
                    <a:pt x="2494775" y="768615"/>
                  </a:lnTo>
                  <a:lnTo>
                    <a:pt x="2609637" y="735561"/>
                  </a:lnTo>
                  <a:lnTo>
                    <a:pt x="2718739" y="698255"/>
                  </a:lnTo>
                  <a:lnTo>
                    <a:pt x="2821641" y="656919"/>
                  </a:lnTo>
                  <a:lnTo>
                    <a:pt x="2917902" y="611778"/>
                  </a:lnTo>
                  <a:lnTo>
                    <a:pt x="3007084" y="563052"/>
                  </a:lnTo>
                  <a:lnTo>
                    <a:pt x="3088746" y="510966"/>
                  </a:lnTo>
                  <a:lnTo>
                    <a:pt x="3162447" y="455741"/>
                  </a:lnTo>
                  <a:lnTo>
                    <a:pt x="3227750" y="397601"/>
                  </a:lnTo>
                  <a:lnTo>
                    <a:pt x="3284212" y="336767"/>
                  </a:lnTo>
                  <a:lnTo>
                    <a:pt x="3331395" y="273464"/>
                  </a:lnTo>
                  <a:lnTo>
                    <a:pt x="3368859" y="207912"/>
                  </a:lnTo>
                  <a:lnTo>
                    <a:pt x="3396163" y="140336"/>
                  </a:lnTo>
                  <a:lnTo>
                    <a:pt x="3412869" y="70958"/>
                  </a:lnTo>
                  <a:lnTo>
                    <a:pt x="3418535" y="0"/>
                  </a:lnTo>
                  <a:close/>
                </a:path>
              </a:pathLst>
            </a:custGeom>
            <a:solidFill>
              <a:srgbClr val="E6D6DF"/>
            </a:solidFill>
          </p:spPr>
          <p:txBody>
            <a:bodyPr wrap="square" lIns="0" tIns="0" rIns="0" bIns="0" rtlCol="0"/>
            <a:lstStyle/>
            <a:p>
              <a:endParaRPr sz="1050"/>
            </a:p>
          </p:txBody>
        </p:sp>
        <p:sp>
          <p:nvSpPr>
            <p:cNvPr id="95" name="object 39">
              <a:extLst>
                <a:ext uri="{FF2B5EF4-FFF2-40B4-BE49-F238E27FC236}">
                  <a16:creationId xmlns:a16="http://schemas.microsoft.com/office/drawing/2014/main" id="{65FF6F4B-8086-C247-B45B-A18E952543B1}"/>
                </a:ext>
              </a:extLst>
            </p:cNvPr>
            <p:cNvSpPr/>
            <p:nvPr/>
          </p:nvSpPr>
          <p:spPr>
            <a:xfrm>
              <a:off x="8631707" y="2773158"/>
              <a:ext cx="1501099" cy="645043"/>
            </a:xfrm>
            <a:custGeom>
              <a:avLst/>
              <a:gdLst/>
              <a:ahLst/>
              <a:cxnLst/>
              <a:rect l="l" t="t" r="r" b="b"/>
              <a:pathLst>
                <a:path w="1508760" h="648335">
                  <a:moveTo>
                    <a:pt x="0" y="0"/>
                  </a:moveTo>
                  <a:lnTo>
                    <a:pt x="29606" y="51964"/>
                  </a:lnTo>
                  <a:lnTo>
                    <a:pt x="65347" y="102534"/>
                  </a:lnTo>
                  <a:lnTo>
                    <a:pt x="107005" y="151597"/>
                  </a:lnTo>
                  <a:lnTo>
                    <a:pt x="154359" y="199044"/>
                  </a:lnTo>
                  <a:lnTo>
                    <a:pt x="207192" y="244763"/>
                  </a:lnTo>
                  <a:lnTo>
                    <a:pt x="265284" y="288643"/>
                  </a:lnTo>
                  <a:lnTo>
                    <a:pt x="328416" y="330574"/>
                  </a:lnTo>
                  <a:lnTo>
                    <a:pt x="396370" y="370445"/>
                  </a:lnTo>
                  <a:lnTo>
                    <a:pt x="468926" y="408145"/>
                  </a:lnTo>
                  <a:lnTo>
                    <a:pt x="545866" y="443563"/>
                  </a:lnTo>
                  <a:lnTo>
                    <a:pt x="626971" y="476589"/>
                  </a:lnTo>
                  <a:lnTo>
                    <a:pt x="712022" y="507111"/>
                  </a:lnTo>
                  <a:lnTo>
                    <a:pt x="800800" y="535020"/>
                  </a:lnTo>
                  <a:lnTo>
                    <a:pt x="893085" y="560203"/>
                  </a:lnTo>
                  <a:lnTo>
                    <a:pt x="988661" y="582551"/>
                  </a:lnTo>
                  <a:lnTo>
                    <a:pt x="1087306" y="601952"/>
                  </a:lnTo>
                  <a:lnTo>
                    <a:pt x="1188803" y="618296"/>
                  </a:lnTo>
                  <a:lnTo>
                    <a:pt x="1292932" y="631472"/>
                  </a:lnTo>
                  <a:lnTo>
                    <a:pt x="1399476" y="641370"/>
                  </a:lnTo>
                  <a:lnTo>
                    <a:pt x="1508213" y="647877"/>
                  </a:lnTo>
                </a:path>
              </a:pathLst>
            </a:custGeom>
            <a:ln w="14884">
              <a:solidFill>
                <a:srgbClr val="CEAEBF"/>
              </a:solidFill>
              <a:prstDash val="lgDash"/>
            </a:ln>
          </p:spPr>
          <p:txBody>
            <a:bodyPr wrap="square" lIns="0" tIns="0" rIns="0" bIns="0" rtlCol="0"/>
            <a:lstStyle/>
            <a:p>
              <a:endParaRPr sz="1050"/>
            </a:p>
          </p:txBody>
        </p:sp>
        <p:sp>
          <p:nvSpPr>
            <p:cNvPr id="96" name="object 40">
              <a:extLst>
                <a:ext uri="{FF2B5EF4-FFF2-40B4-BE49-F238E27FC236}">
                  <a16:creationId xmlns:a16="http://schemas.microsoft.com/office/drawing/2014/main" id="{10F49942-BFB9-AA49-A4B4-D7EE59A8CEEE}"/>
                </a:ext>
              </a:extLst>
            </p:cNvPr>
            <p:cNvSpPr/>
            <p:nvPr/>
          </p:nvSpPr>
          <p:spPr>
            <a:xfrm>
              <a:off x="10501069" y="2705135"/>
              <a:ext cx="1455611" cy="708852"/>
            </a:xfrm>
            <a:custGeom>
              <a:avLst/>
              <a:gdLst/>
              <a:ahLst/>
              <a:cxnLst/>
              <a:rect l="l" t="t" r="r" b="b"/>
              <a:pathLst>
                <a:path w="1463039" h="712470">
                  <a:moveTo>
                    <a:pt x="0" y="712203"/>
                  </a:moveTo>
                  <a:lnTo>
                    <a:pt x="110460" y="703066"/>
                  </a:lnTo>
                  <a:lnTo>
                    <a:pt x="218427" y="690416"/>
                  </a:lnTo>
                  <a:lnTo>
                    <a:pt x="323661" y="674373"/>
                  </a:lnTo>
                  <a:lnTo>
                    <a:pt x="425923" y="655060"/>
                  </a:lnTo>
                  <a:lnTo>
                    <a:pt x="524975" y="632596"/>
                  </a:lnTo>
                  <a:lnTo>
                    <a:pt x="620576" y="607104"/>
                  </a:lnTo>
                  <a:lnTo>
                    <a:pt x="712487" y="578704"/>
                  </a:lnTo>
                  <a:lnTo>
                    <a:pt x="800470" y="547518"/>
                  </a:lnTo>
                  <a:lnTo>
                    <a:pt x="884285" y="513665"/>
                  </a:lnTo>
                  <a:lnTo>
                    <a:pt x="963693" y="477269"/>
                  </a:lnTo>
                  <a:lnTo>
                    <a:pt x="1038454" y="438449"/>
                  </a:lnTo>
                  <a:lnTo>
                    <a:pt x="1108330" y="397326"/>
                  </a:lnTo>
                  <a:lnTo>
                    <a:pt x="1173081" y="354023"/>
                  </a:lnTo>
                  <a:lnTo>
                    <a:pt x="1232468" y="308660"/>
                  </a:lnTo>
                  <a:lnTo>
                    <a:pt x="1286251" y="261357"/>
                  </a:lnTo>
                  <a:lnTo>
                    <a:pt x="1334192" y="212237"/>
                  </a:lnTo>
                  <a:lnTo>
                    <a:pt x="1376052" y="161420"/>
                  </a:lnTo>
                  <a:lnTo>
                    <a:pt x="1411590" y="109027"/>
                  </a:lnTo>
                  <a:lnTo>
                    <a:pt x="1440568" y="55180"/>
                  </a:lnTo>
                  <a:lnTo>
                    <a:pt x="1462747" y="0"/>
                  </a:lnTo>
                </a:path>
              </a:pathLst>
            </a:custGeom>
            <a:ln w="14884">
              <a:solidFill>
                <a:srgbClr val="CEAEBF"/>
              </a:solidFill>
              <a:prstDash val="lgDash"/>
            </a:ln>
          </p:spPr>
          <p:txBody>
            <a:bodyPr wrap="square" lIns="0" tIns="0" rIns="0" bIns="0" rtlCol="0"/>
            <a:lstStyle/>
            <a:p>
              <a:endParaRPr sz="1050"/>
            </a:p>
          </p:txBody>
        </p:sp>
        <p:sp>
          <p:nvSpPr>
            <p:cNvPr id="97" name="object 41">
              <a:extLst>
                <a:ext uri="{FF2B5EF4-FFF2-40B4-BE49-F238E27FC236}">
                  <a16:creationId xmlns:a16="http://schemas.microsoft.com/office/drawing/2014/main" id="{BB482505-8575-F244-928D-DB1DE9BEDBF3}"/>
                </a:ext>
              </a:extLst>
            </p:cNvPr>
            <p:cNvSpPr/>
            <p:nvPr/>
          </p:nvSpPr>
          <p:spPr>
            <a:xfrm>
              <a:off x="8579237" y="2560151"/>
              <a:ext cx="5055" cy="63178"/>
            </a:xfrm>
            <a:custGeom>
              <a:avLst/>
              <a:gdLst/>
              <a:ahLst/>
              <a:cxnLst/>
              <a:rect l="l" t="t" r="r" b="b"/>
              <a:pathLst>
                <a:path w="5079" h="63500">
                  <a:moveTo>
                    <a:pt x="0" y="0"/>
                  </a:moveTo>
                  <a:lnTo>
                    <a:pt x="182" y="12765"/>
                  </a:lnTo>
                  <a:lnTo>
                    <a:pt x="726" y="25487"/>
                  </a:lnTo>
                  <a:lnTo>
                    <a:pt x="1631" y="38164"/>
                  </a:lnTo>
                  <a:lnTo>
                    <a:pt x="2894" y="50795"/>
                  </a:lnTo>
                  <a:lnTo>
                    <a:pt x="4513" y="63379"/>
                  </a:lnTo>
                </a:path>
              </a:pathLst>
            </a:custGeom>
            <a:ln w="14884">
              <a:solidFill>
                <a:srgbClr val="CEAEBF"/>
              </a:solidFill>
            </a:ln>
          </p:spPr>
          <p:txBody>
            <a:bodyPr wrap="square" lIns="0" tIns="0" rIns="0" bIns="0" rtlCol="0"/>
            <a:lstStyle/>
            <a:p>
              <a:endParaRPr sz="1050"/>
            </a:p>
          </p:txBody>
        </p:sp>
        <p:sp>
          <p:nvSpPr>
            <p:cNvPr id="98" name="object 42">
              <a:extLst>
                <a:ext uri="{FF2B5EF4-FFF2-40B4-BE49-F238E27FC236}">
                  <a16:creationId xmlns:a16="http://schemas.microsoft.com/office/drawing/2014/main" id="{56EA5CE1-A923-AF4E-AFF6-6E3E3C346D03}"/>
                </a:ext>
              </a:extLst>
            </p:cNvPr>
            <p:cNvSpPr/>
            <p:nvPr/>
          </p:nvSpPr>
          <p:spPr>
            <a:xfrm>
              <a:off x="10206034" y="3420538"/>
              <a:ext cx="140254" cy="0"/>
            </a:xfrm>
            <a:custGeom>
              <a:avLst/>
              <a:gdLst/>
              <a:ahLst/>
              <a:cxnLst/>
              <a:rect l="l" t="t" r="r" b="b"/>
              <a:pathLst>
                <a:path w="140969">
                  <a:moveTo>
                    <a:pt x="0" y="0"/>
                  </a:moveTo>
                  <a:lnTo>
                    <a:pt x="140767" y="0"/>
                  </a:lnTo>
                </a:path>
              </a:pathLst>
            </a:custGeom>
            <a:ln w="3175">
              <a:solidFill>
                <a:srgbClr val="CEAEBF"/>
              </a:solidFill>
            </a:ln>
          </p:spPr>
          <p:txBody>
            <a:bodyPr wrap="square" lIns="0" tIns="0" rIns="0" bIns="0" rtlCol="0"/>
            <a:lstStyle/>
            <a:p>
              <a:endParaRPr sz="1050"/>
            </a:p>
          </p:txBody>
        </p:sp>
        <p:sp>
          <p:nvSpPr>
            <p:cNvPr id="99" name="object 43">
              <a:extLst>
                <a:ext uri="{FF2B5EF4-FFF2-40B4-BE49-F238E27FC236}">
                  <a16:creationId xmlns:a16="http://schemas.microsoft.com/office/drawing/2014/main" id="{3E350114-A137-A640-A815-99EA8DF53EE3}"/>
                </a:ext>
              </a:extLst>
            </p:cNvPr>
            <p:cNvSpPr/>
            <p:nvPr/>
          </p:nvSpPr>
          <p:spPr>
            <a:xfrm>
              <a:off x="11974297" y="2570746"/>
              <a:ext cx="6318" cy="63178"/>
            </a:xfrm>
            <a:custGeom>
              <a:avLst/>
              <a:gdLst/>
              <a:ahLst/>
              <a:cxnLst/>
              <a:rect l="l" t="t" r="r" b="b"/>
              <a:pathLst>
                <a:path w="6350" h="63500">
                  <a:moveTo>
                    <a:pt x="0" y="63187"/>
                  </a:moveTo>
                  <a:lnTo>
                    <a:pt x="1914" y="50643"/>
                  </a:lnTo>
                  <a:lnTo>
                    <a:pt x="3476" y="38051"/>
                  </a:lnTo>
                  <a:lnTo>
                    <a:pt x="4683" y="25413"/>
                  </a:lnTo>
                  <a:lnTo>
                    <a:pt x="5532" y="12729"/>
                  </a:lnTo>
                  <a:lnTo>
                    <a:pt x="6019" y="0"/>
                  </a:lnTo>
                </a:path>
              </a:pathLst>
            </a:custGeom>
            <a:ln w="14884">
              <a:solidFill>
                <a:srgbClr val="CEAEBF"/>
              </a:solidFill>
            </a:ln>
          </p:spPr>
          <p:txBody>
            <a:bodyPr wrap="square" lIns="0" tIns="0" rIns="0" bIns="0" rtlCol="0"/>
            <a:lstStyle/>
            <a:p>
              <a:endParaRPr sz="1050"/>
            </a:p>
          </p:txBody>
        </p:sp>
        <p:sp>
          <p:nvSpPr>
            <p:cNvPr id="100" name="object 59">
              <a:extLst>
                <a:ext uri="{FF2B5EF4-FFF2-40B4-BE49-F238E27FC236}">
                  <a16:creationId xmlns:a16="http://schemas.microsoft.com/office/drawing/2014/main" id="{710B9161-0738-DB4D-AF80-C9D20383F136}"/>
                </a:ext>
              </a:extLst>
            </p:cNvPr>
            <p:cNvSpPr txBox="1"/>
            <p:nvPr/>
          </p:nvSpPr>
          <p:spPr>
            <a:xfrm>
              <a:off x="8802358" y="2151231"/>
              <a:ext cx="830404" cy="98747"/>
            </a:xfrm>
            <a:prstGeom prst="rect">
              <a:avLst/>
            </a:prstGeom>
          </p:spPr>
          <p:txBody>
            <a:bodyPr vert="horz" wrap="square" lIns="0" tIns="0" rIns="0" bIns="0" rtlCol="0">
              <a:spAutoFit/>
            </a:bodyPr>
            <a:lstStyle/>
            <a:p>
              <a:pPr marL="12700">
                <a:lnSpc>
                  <a:spcPct val="100000"/>
                </a:lnSpc>
              </a:pPr>
              <a:r>
                <a:rPr sz="1000" b="1" dirty="0">
                  <a:solidFill>
                    <a:srgbClr val="FFFFFF"/>
                  </a:solidFill>
                  <a:latin typeface="FrutigerLTStd-Bold"/>
                  <a:cs typeface="FrutigerLTStd-Bold"/>
                </a:rPr>
                <a:t>National</a:t>
              </a:r>
              <a:endParaRPr sz="1000" dirty="0">
                <a:latin typeface="FrutigerLTStd-Bold"/>
                <a:cs typeface="FrutigerLTStd-Bold"/>
              </a:endParaRPr>
            </a:p>
          </p:txBody>
        </p:sp>
        <p:sp>
          <p:nvSpPr>
            <p:cNvPr id="101" name="object 60">
              <a:extLst>
                <a:ext uri="{FF2B5EF4-FFF2-40B4-BE49-F238E27FC236}">
                  <a16:creationId xmlns:a16="http://schemas.microsoft.com/office/drawing/2014/main" id="{6F93CD5A-444E-7045-B565-BD8A6DF18147}"/>
                </a:ext>
              </a:extLst>
            </p:cNvPr>
            <p:cNvSpPr txBox="1"/>
            <p:nvPr/>
          </p:nvSpPr>
          <p:spPr>
            <a:xfrm>
              <a:off x="9585573" y="2271485"/>
              <a:ext cx="852126" cy="98747"/>
            </a:xfrm>
            <a:prstGeom prst="rect">
              <a:avLst/>
            </a:prstGeom>
          </p:spPr>
          <p:txBody>
            <a:bodyPr vert="horz" wrap="square" lIns="0" tIns="0" rIns="0" bIns="0" rtlCol="0">
              <a:spAutoFit/>
            </a:bodyPr>
            <a:lstStyle/>
            <a:p>
              <a:pPr marL="12700">
                <a:lnSpc>
                  <a:spcPct val="100000"/>
                </a:lnSpc>
              </a:pPr>
              <a:r>
                <a:rPr sz="1000" b="1" dirty="0">
                  <a:solidFill>
                    <a:srgbClr val="FFFFFF"/>
                  </a:solidFill>
                  <a:latin typeface="FrutigerLTStd-Bold"/>
                  <a:cs typeface="FrutigerLTStd-Bold"/>
                </a:rPr>
                <a:t>Regional</a:t>
              </a:r>
              <a:endParaRPr sz="1000" dirty="0">
                <a:latin typeface="FrutigerLTStd-Bold"/>
                <a:cs typeface="FrutigerLTStd-Bold"/>
              </a:endParaRPr>
            </a:p>
          </p:txBody>
        </p:sp>
        <p:sp>
          <p:nvSpPr>
            <p:cNvPr id="102" name="object 61">
              <a:extLst>
                <a:ext uri="{FF2B5EF4-FFF2-40B4-BE49-F238E27FC236}">
                  <a16:creationId xmlns:a16="http://schemas.microsoft.com/office/drawing/2014/main" id="{C2C4BB19-6A0E-CF48-BB6F-0FB13FB3AD91}"/>
                </a:ext>
              </a:extLst>
            </p:cNvPr>
            <p:cNvSpPr txBox="1"/>
            <p:nvPr/>
          </p:nvSpPr>
          <p:spPr>
            <a:xfrm>
              <a:off x="10407650" y="2375445"/>
              <a:ext cx="511473" cy="98747"/>
            </a:xfrm>
            <a:prstGeom prst="rect">
              <a:avLst/>
            </a:prstGeom>
          </p:spPr>
          <p:txBody>
            <a:bodyPr vert="horz" wrap="square" lIns="0" tIns="0" rIns="0" bIns="0" rtlCol="0">
              <a:spAutoFit/>
            </a:bodyPr>
            <a:lstStyle/>
            <a:p>
              <a:pPr marL="12700">
                <a:lnSpc>
                  <a:spcPct val="100000"/>
                </a:lnSpc>
              </a:pPr>
              <a:r>
                <a:rPr sz="1000" b="1" dirty="0">
                  <a:solidFill>
                    <a:srgbClr val="FFFFFF"/>
                  </a:solidFill>
                  <a:latin typeface="FrutigerLTStd-Bold"/>
                  <a:cs typeface="FrutigerLTStd-Bold"/>
                </a:rPr>
                <a:t>Local</a:t>
              </a:r>
              <a:endParaRPr sz="1000">
                <a:latin typeface="FrutigerLTStd-Bold"/>
                <a:cs typeface="FrutigerLTStd-Bold"/>
              </a:endParaRPr>
            </a:p>
          </p:txBody>
        </p:sp>
        <p:sp>
          <p:nvSpPr>
            <p:cNvPr id="103" name="object 62">
              <a:extLst>
                <a:ext uri="{FF2B5EF4-FFF2-40B4-BE49-F238E27FC236}">
                  <a16:creationId xmlns:a16="http://schemas.microsoft.com/office/drawing/2014/main" id="{1A22EA92-CDF6-4B4F-B36D-9D49F3F52905}"/>
                </a:ext>
              </a:extLst>
            </p:cNvPr>
            <p:cNvSpPr txBox="1"/>
            <p:nvPr/>
          </p:nvSpPr>
          <p:spPr>
            <a:xfrm>
              <a:off x="10029072" y="2895385"/>
              <a:ext cx="540109" cy="153888"/>
            </a:xfrm>
            <a:prstGeom prst="rect">
              <a:avLst/>
            </a:prstGeom>
          </p:spPr>
          <p:txBody>
            <a:bodyPr vert="horz" wrap="square" lIns="0" tIns="0" rIns="0" bIns="0" rtlCol="0">
              <a:spAutoFit/>
            </a:bodyPr>
            <a:lstStyle/>
            <a:p>
              <a:pPr marL="12700" algn="ctr">
                <a:lnSpc>
                  <a:spcPct val="100000"/>
                </a:lnSpc>
              </a:pPr>
              <a:r>
                <a:rPr sz="1000" b="1" dirty="0">
                  <a:solidFill>
                    <a:schemeClr val="bg2"/>
                  </a:solidFill>
                  <a:latin typeface="FrutigerLTStd-Black"/>
                  <a:cs typeface="FrutigerLTStd-Black"/>
                </a:rPr>
                <a:t>NUP</a:t>
              </a:r>
              <a:endParaRPr sz="1000">
                <a:solidFill>
                  <a:schemeClr val="bg2"/>
                </a:solidFill>
                <a:latin typeface="FrutigerLTStd-Black"/>
                <a:cs typeface="FrutigerLTStd-Black"/>
              </a:endParaRPr>
            </a:p>
          </p:txBody>
        </p:sp>
        <p:grpSp>
          <p:nvGrpSpPr>
            <p:cNvPr id="104" name="Group 103">
              <a:extLst>
                <a:ext uri="{FF2B5EF4-FFF2-40B4-BE49-F238E27FC236}">
                  <a16:creationId xmlns:a16="http://schemas.microsoft.com/office/drawing/2014/main" id="{80240448-E2CF-FF49-AC1B-C6993B02F0B4}"/>
                </a:ext>
              </a:extLst>
            </p:cNvPr>
            <p:cNvGrpSpPr/>
            <p:nvPr/>
          </p:nvGrpSpPr>
          <p:grpSpPr>
            <a:xfrm>
              <a:off x="5929795" y="1697953"/>
              <a:ext cx="2310623" cy="2163455"/>
              <a:chOff x="9692640" y="4286250"/>
              <a:chExt cx="2190911" cy="2051372"/>
            </a:xfrm>
          </p:grpSpPr>
          <p:sp>
            <p:nvSpPr>
              <p:cNvPr id="105" name="object 7">
                <a:extLst>
                  <a:ext uri="{FF2B5EF4-FFF2-40B4-BE49-F238E27FC236}">
                    <a16:creationId xmlns:a16="http://schemas.microsoft.com/office/drawing/2014/main" id="{A835908D-EFB4-4E4C-8C18-1EBDEFC17C9F}"/>
                  </a:ext>
                </a:extLst>
              </p:cNvPr>
              <p:cNvSpPr/>
              <p:nvPr/>
            </p:nvSpPr>
            <p:spPr>
              <a:xfrm>
                <a:off x="9813164" y="4964751"/>
                <a:ext cx="1372868" cy="1372871"/>
              </a:xfrm>
              <a:custGeom>
                <a:avLst/>
                <a:gdLst/>
                <a:ahLst/>
                <a:cxnLst/>
                <a:rect l="l" t="t" r="r" b="b"/>
                <a:pathLst>
                  <a:path w="1372870" h="1372870">
                    <a:moveTo>
                      <a:pt x="686346" y="0"/>
                    </a:moveTo>
                    <a:lnTo>
                      <a:pt x="630055" y="2275"/>
                    </a:lnTo>
                    <a:lnTo>
                      <a:pt x="575017" y="8983"/>
                    </a:lnTo>
                    <a:lnTo>
                      <a:pt x="521409" y="19947"/>
                    </a:lnTo>
                    <a:lnTo>
                      <a:pt x="469408" y="34990"/>
                    </a:lnTo>
                    <a:lnTo>
                      <a:pt x="419189" y="53936"/>
                    </a:lnTo>
                    <a:lnTo>
                      <a:pt x="370931" y="76608"/>
                    </a:lnTo>
                    <a:lnTo>
                      <a:pt x="324808" y="102830"/>
                    </a:lnTo>
                    <a:lnTo>
                      <a:pt x="280999" y="132424"/>
                    </a:lnTo>
                    <a:lnTo>
                      <a:pt x="239680" y="165215"/>
                    </a:lnTo>
                    <a:lnTo>
                      <a:pt x="201026" y="201025"/>
                    </a:lnTo>
                    <a:lnTo>
                      <a:pt x="165216" y="239677"/>
                    </a:lnTo>
                    <a:lnTo>
                      <a:pt x="132425" y="280996"/>
                    </a:lnTo>
                    <a:lnTo>
                      <a:pt x="102830" y="324805"/>
                    </a:lnTo>
                    <a:lnTo>
                      <a:pt x="76609" y="370926"/>
                    </a:lnTo>
                    <a:lnTo>
                      <a:pt x="53936" y="419184"/>
                    </a:lnTo>
                    <a:lnTo>
                      <a:pt x="34990" y="469401"/>
                    </a:lnTo>
                    <a:lnTo>
                      <a:pt x="19947" y="521401"/>
                    </a:lnTo>
                    <a:lnTo>
                      <a:pt x="8983" y="575008"/>
                    </a:lnTo>
                    <a:lnTo>
                      <a:pt x="2275" y="630044"/>
                    </a:lnTo>
                    <a:lnTo>
                      <a:pt x="0" y="686333"/>
                    </a:lnTo>
                    <a:lnTo>
                      <a:pt x="2275" y="742624"/>
                    </a:lnTo>
                    <a:lnTo>
                      <a:pt x="8983" y="797661"/>
                    </a:lnTo>
                    <a:lnTo>
                      <a:pt x="19947" y="851269"/>
                    </a:lnTo>
                    <a:lnTo>
                      <a:pt x="34990" y="903271"/>
                    </a:lnTo>
                    <a:lnTo>
                      <a:pt x="53936" y="953489"/>
                    </a:lnTo>
                    <a:lnTo>
                      <a:pt x="76609" y="1001748"/>
                    </a:lnTo>
                    <a:lnTo>
                      <a:pt x="102830" y="1047870"/>
                    </a:lnTo>
                    <a:lnTo>
                      <a:pt x="132425" y="1091679"/>
                    </a:lnTo>
                    <a:lnTo>
                      <a:pt x="165216" y="1132999"/>
                    </a:lnTo>
                    <a:lnTo>
                      <a:pt x="201026" y="1171652"/>
                    </a:lnTo>
                    <a:lnTo>
                      <a:pt x="239680" y="1207463"/>
                    </a:lnTo>
                    <a:lnTo>
                      <a:pt x="280999" y="1240254"/>
                    </a:lnTo>
                    <a:lnTo>
                      <a:pt x="324808" y="1269848"/>
                    </a:lnTo>
                    <a:lnTo>
                      <a:pt x="370931" y="1296070"/>
                    </a:lnTo>
                    <a:lnTo>
                      <a:pt x="419189" y="1318742"/>
                    </a:lnTo>
                    <a:lnTo>
                      <a:pt x="469408" y="1337688"/>
                    </a:lnTo>
                    <a:lnTo>
                      <a:pt x="521409" y="1352732"/>
                    </a:lnTo>
                    <a:lnTo>
                      <a:pt x="575017" y="1363696"/>
                    </a:lnTo>
                    <a:lnTo>
                      <a:pt x="630055" y="1370404"/>
                    </a:lnTo>
                    <a:lnTo>
                      <a:pt x="686346" y="1372679"/>
                    </a:lnTo>
                    <a:lnTo>
                      <a:pt x="742636" y="1370404"/>
                    </a:lnTo>
                    <a:lnTo>
                      <a:pt x="797674" y="1363696"/>
                    </a:lnTo>
                    <a:lnTo>
                      <a:pt x="851282" y="1352732"/>
                    </a:lnTo>
                    <a:lnTo>
                      <a:pt x="903283" y="1337688"/>
                    </a:lnTo>
                    <a:lnTo>
                      <a:pt x="953502" y="1318742"/>
                    </a:lnTo>
                    <a:lnTo>
                      <a:pt x="1001760" y="1296070"/>
                    </a:lnTo>
                    <a:lnTo>
                      <a:pt x="1047883" y="1269848"/>
                    </a:lnTo>
                    <a:lnTo>
                      <a:pt x="1091692" y="1240254"/>
                    </a:lnTo>
                    <a:lnTo>
                      <a:pt x="1133012" y="1207463"/>
                    </a:lnTo>
                    <a:lnTo>
                      <a:pt x="1171665" y="1171652"/>
                    </a:lnTo>
                    <a:lnTo>
                      <a:pt x="1207475" y="1132999"/>
                    </a:lnTo>
                    <a:lnTo>
                      <a:pt x="1240266" y="1091679"/>
                    </a:lnTo>
                    <a:lnTo>
                      <a:pt x="1269861" y="1047870"/>
                    </a:lnTo>
                    <a:lnTo>
                      <a:pt x="1296083" y="1001748"/>
                    </a:lnTo>
                    <a:lnTo>
                      <a:pt x="1318755" y="953489"/>
                    </a:lnTo>
                    <a:lnTo>
                      <a:pt x="1337701" y="903271"/>
                    </a:lnTo>
                    <a:lnTo>
                      <a:pt x="1352745" y="851269"/>
                    </a:lnTo>
                    <a:lnTo>
                      <a:pt x="1363709" y="797661"/>
                    </a:lnTo>
                    <a:lnTo>
                      <a:pt x="1370416" y="742624"/>
                    </a:lnTo>
                    <a:lnTo>
                      <a:pt x="1372692" y="686333"/>
                    </a:lnTo>
                    <a:lnTo>
                      <a:pt x="1370416" y="630044"/>
                    </a:lnTo>
                    <a:lnTo>
                      <a:pt x="1363709" y="575008"/>
                    </a:lnTo>
                    <a:lnTo>
                      <a:pt x="1352745" y="521401"/>
                    </a:lnTo>
                    <a:lnTo>
                      <a:pt x="1337701" y="469401"/>
                    </a:lnTo>
                    <a:lnTo>
                      <a:pt x="1318755" y="419184"/>
                    </a:lnTo>
                    <a:lnTo>
                      <a:pt x="1296083" y="370926"/>
                    </a:lnTo>
                    <a:lnTo>
                      <a:pt x="1269861" y="324805"/>
                    </a:lnTo>
                    <a:lnTo>
                      <a:pt x="1240266" y="280996"/>
                    </a:lnTo>
                    <a:lnTo>
                      <a:pt x="1207475" y="239677"/>
                    </a:lnTo>
                    <a:lnTo>
                      <a:pt x="1171665" y="201025"/>
                    </a:lnTo>
                    <a:lnTo>
                      <a:pt x="1133012" y="165215"/>
                    </a:lnTo>
                    <a:lnTo>
                      <a:pt x="1091692" y="132424"/>
                    </a:lnTo>
                    <a:lnTo>
                      <a:pt x="1047883" y="102830"/>
                    </a:lnTo>
                    <a:lnTo>
                      <a:pt x="1001760" y="76608"/>
                    </a:lnTo>
                    <a:lnTo>
                      <a:pt x="953502" y="53936"/>
                    </a:lnTo>
                    <a:lnTo>
                      <a:pt x="903283" y="34990"/>
                    </a:lnTo>
                    <a:lnTo>
                      <a:pt x="851282" y="19947"/>
                    </a:lnTo>
                    <a:lnTo>
                      <a:pt x="797674" y="8983"/>
                    </a:lnTo>
                    <a:lnTo>
                      <a:pt x="742636" y="2275"/>
                    </a:lnTo>
                    <a:lnTo>
                      <a:pt x="686346" y="0"/>
                    </a:lnTo>
                    <a:close/>
                  </a:path>
                </a:pathLst>
              </a:custGeom>
              <a:solidFill>
                <a:srgbClr val="84355F">
                  <a:alpha val="50000"/>
                </a:srgbClr>
              </a:solidFill>
            </p:spPr>
            <p:txBody>
              <a:bodyPr wrap="square" lIns="0" tIns="0" rIns="0" bIns="0" rtlCol="0"/>
              <a:lstStyle/>
              <a:p>
                <a:endParaRPr sz="1050"/>
              </a:p>
            </p:txBody>
          </p:sp>
          <p:sp>
            <p:nvSpPr>
              <p:cNvPr id="106" name="object 8">
                <a:extLst>
                  <a:ext uri="{FF2B5EF4-FFF2-40B4-BE49-F238E27FC236}">
                    <a16:creationId xmlns:a16="http://schemas.microsoft.com/office/drawing/2014/main" id="{6D6F6BA4-3E5E-274B-B67C-F75DECA7F6DD}"/>
                  </a:ext>
                </a:extLst>
              </p:cNvPr>
              <p:cNvSpPr/>
              <p:nvPr/>
            </p:nvSpPr>
            <p:spPr>
              <a:xfrm>
                <a:off x="10482763" y="4964750"/>
                <a:ext cx="1372868" cy="1372871"/>
              </a:xfrm>
              <a:custGeom>
                <a:avLst/>
                <a:gdLst/>
                <a:ahLst/>
                <a:cxnLst/>
                <a:rect l="l" t="t" r="r" b="b"/>
                <a:pathLst>
                  <a:path w="1372870" h="1372870">
                    <a:moveTo>
                      <a:pt x="686346" y="0"/>
                    </a:moveTo>
                    <a:lnTo>
                      <a:pt x="630055" y="2275"/>
                    </a:lnTo>
                    <a:lnTo>
                      <a:pt x="575017" y="8983"/>
                    </a:lnTo>
                    <a:lnTo>
                      <a:pt x="521409" y="19947"/>
                    </a:lnTo>
                    <a:lnTo>
                      <a:pt x="469408" y="34990"/>
                    </a:lnTo>
                    <a:lnTo>
                      <a:pt x="419189" y="53936"/>
                    </a:lnTo>
                    <a:lnTo>
                      <a:pt x="370931" y="76608"/>
                    </a:lnTo>
                    <a:lnTo>
                      <a:pt x="324808" y="102830"/>
                    </a:lnTo>
                    <a:lnTo>
                      <a:pt x="280999" y="132424"/>
                    </a:lnTo>
                    <a:lnTo>
                      <a:pt x="239680" y="165215"/>
                    </a:lnTo>
                    <a:lnTo>
                      <a:pt x="201026" y="201025"/>
                    </a:lnTo>
                    <a:lnTo>
                      <a:pt x="165216" y="239677"/>
                    </a:lnTo>
                    <a:lnTo>
                      <a:pt x="132425" y="280996"/>
                    </a:lnTo>
                    <a:lnTo>
                      <a:pt x="102830" y="324805"/>
                    </a:lnTo>
                    <a:lnTo>
                      <a:pt x="76609" y="370926"/>
                    </a:lnTo>
                    <a:lnTo>
                      <a:pt x="53936" y="419184"/>
                    </a:lnTo>
                    <a:lnTo>
                      <a:pt x="34990" y="469401"/>
                    </a:lnTo>
                    <a:lnTo>
                      <a:pt x="19947" y="521401"/>
                    </a:lnTo>
                    <a:lnTo>
                      <a:pt x="8983" y="575008"/>
                    </a:lnTo>
                    <a:lnTo>
                      <a:pt x="2275" y="630044"/>
                    </a:lnTo>
                    <a:lnTo>
                      <a:pt x="0" y="686333"/>
                    </a:lnTo>
                    <a:lnTo>
                      <a:pt x="2275" y="742624"/>
                    </a:lnTo>
                    <a:lnTo>
                      <a:pt x="8983" y="797661"/>
                    </a:lnTo>
                    <a:lnTo>
                      <a:pt x="19947" y="851269"/>
                    </a:lnTo>
                    <a:lnTo>
                      <a:pt x="34990" y="903271"/>
                    </a:lnTo>
                    <a:lnTo>
                      <a:pt x="53936" y="953489"/>
                    </a:lnTo>
                    <a:lnTo>
                      <a:pt x="76609" y="1001748"/>
                    </a:lnTo>
                    <a:lnTo>
                      <a:pt x="102830" y="1047870"/>
                    </a:lnTo>
                    <a:lnTo>
                      <a:pt x="132425" y="1091679"/>
                    </a:lnTo>
                    <a:lnTo>
                      <a:pt x="165216" y="1132999"/>
                    </a:lnTo>
                    <a:lnTo>
                      <a:pt x="201026" y="1171652"/>
                    </a:lnTo>
                    <a:lnTo>
                      <a:pt x="239680" y="1207463"/>
                    </a:lnTo>
                    <a:lnTo>
                      <a:pt x="280999" y="1240254"/>
                    </a:lnTo>
                    <a:lnTo>
                      <a:pt x="324808" y="1269848"/>
                    </a:lnTo>
                    <a:lnTo>
                      <a:pt x="370931" y="1296070"/>
                    </a:lnTo>
                    <a:lnTo>
                      <a:pt x="419189" y="1318742"/>
                    </a:lnTo>
                    <a:lnTo>
                      <a:pt x="469408" y="1337688"/>
                    </a:lnTo>
                    <a:lnTo>
                      <a:pt x="521409" y="1352732"/>
                    </a:lnTo>
                    <a:lnTo>
                      <a:pt x="575017" y="1363696"/>
                    </a:lnTo>
                    <a:lnTo>
                      <a:pt x="630055" y="1370404"/>
                    </a:lnTo>
                    <a:lnTo>
                      <a:pt x="686346" y="1372679"/>
                    </a:lnTo>
                    <a:lnTo>
                      <a:pt x="742636" y="1370404"/>
                    </a:lnTo>
                    <a:lnTo>
                      <a:pt x="797674" y="1363696"/>
                    </a:lnTo>
                    <a:lnTo>
                      <a:pt x="851281" y="1352732"/>
                    </a:lnTo>
                    <a:lnTo>
                      <a:pt x="903282" y="1337688"/>
                    </a:lnTo>
                    <a:lnTo>
                      <a:pt x="953500" y="1318742"/>
                    </a:lnTo>
                    <a:lnTo>
                      <a:pt x="1001758" y="1296070"/>
                    </a:lnTo>
                    <a:lnTo>
                      <a:pt x="1047879" y="1269848"/>
                    </a:lnTo>
                    <a:lnTo>
                      <a:pt x="1091688" y="1240254"/>
                    </a:lnTo>
                    <a:lnTo>
                      <a:pt x="1133006" y="1207463"/>
                    </a:lnTo>
                    <a:lnTo>
                      <a:pt x="1171659" y="1171652"/>
                    </a:lnTo>
                    <a:lnTo>
                      <a:pt x="1207468" y="1132999"/>
                    </a:lnTo>
                    <a:lnTo>
                      <a:pt x="1240258" y="1091679"/>
                    </a:lnTo>
                    <a:lnTo>
                      <a:pt x="1269852" y="1047870"/>
                    </a:lnTo>
                    <a:lnTo>
                      <a:pt x="1296073" y="1001748"/>
                    </a:lnTo>
                    <a:lnTo>
                      <a:pt x="1318744" y="953489"/>
                    </a:lnTo>
                    <a:lnTo>
                      <a:pt x="1337690" y="903271"/>
                    </a:lnTo>
                    <a:lnTo>
                      <a:pt x="1352733" y="851269"/>
                    </a:lnTo>
                    <a:lnTo>
                      <a:pt x="1363696" y="797661"/>
                    </a:lnTo>
                    <a:lnTo>
                      <a:pt x="1370404" y="742624"/>
                    </a:lnTo>
                    <a:lnTo>
                      <a:pt x="1372679" y="686333"/>
                    </a:lnTo>
                    <a:lnTo>
                      <a:pt x="1370404" y="630044"/>
                    </a:lnTo>
                    <a:lnTo>
                      <a:pt x="1363696" y="575008"/>
                    </a:lnTo>
                    <a:lnTo>
                      <a:pt x="1352733" y="521401"/>
                    </a:lnTo>
                    <a:lnTo>
                      <a:pt x="1337690" y="469401"/>
                    </a:lnTo>
                    <a:lnTo>
                      <a:pt x="1318744" y="419184"/>
                    </a:lnTo>
                    <a:lnTo>
                      <a:pt x="1296073" y="370926"/>
                    </a:lnTo>
                    <a:lnTo>
                      <a:pt x="1269852" y="324805"/>
                    </a:lnTo>
                    <a:lnTo>
                      <a:pt x="1240258" y="280996"/>
                    </a:lnTo>
                    <a:lnTo>
                      <a:pt x="1207468" y="239677"/>
                    </a:lnTo>
                    <a:lnTo>
                      <a:pt x="1171659" y="201025"/>
                    </a:lnTo>
                    <a:lnTo>
                      <a:pt x="1133006" y="165215"/>
                    </a:lnTo>
                    <a:lnTo>
                      <a:pt x="1091688" y="132424"/>
                    </a:lnTo>
                    <a:lnTo>
                      <a:pt x="1047879" y="102830"/>
                    </a:lnTo>
                    <a:lnTo>
                      <a:pt x="1001758" y="76608"/>
                    </a:lnTo>
                    <a:lnTo>
                      <a:pt x="953500" y="53936"/>
                    </a:lnTo>
                    <a:lnTo>
                      <a:pt x="903282" y="34990"/>
                    </a:lnTo>
                    <a:lnTo>
                      <a:pt x="851281" y="19947"/>
                    </a:lnTo>
                    <a:lnTo>
                      <a:pt x="797674" y="8983"/>
                    </a:lnTo>
                    <a:lnTo>
                      <a:pt x="742636" y="2275"/>
                    </a:lnTo>
                    <a:lnTo>
                      <a:pt x="686346" y="0"/>
                    </a:lnTo>
                    <a:close/>
                  </a:path>
                </a:pathLst>
              </a:custGeom>
              <a:solidFill>
                <a:srgbClr val="84355F">
                  <a:alpha val="50000"/>
                </a:srgbClr>
              </a:solidFill>
            </p:spPr>
            <p:txBody>
              <a:bodyPr wrap="square" lIns="0" tIns="0" rIns="0" bIns="0" rtlCol="0"/>
              <a:lstStyle/>
              <a:p>
                <a:endParaRPr sz="1050"/>
              </a:p>
            </p:txBody>
          </p:sp>
          <p:sp>
            <p:nvSpPr>
              <p:cNvPr id="107" name="object 9">
                <a:extLst>
                  <a:ext uri="{FF2B5EF4-FFF2-40B4-BE49-F238E27FC236}">
                    <a16:creationId xmlns:a16="http://schemas.microsoft.com/office/drawing/2014/main" id="{E9DB7965-08AD-7D42-B8A5-BB00318A0106}"/>
                  </a:ext>
                </a:extLst>
              </p:cNvPr>
              <p:cNvSpPr/>
              <p:nvPr/>
            </p:nvSpPr>
            <p:spPr>
              <a:xfrm>
                <a:off x="10147965" y="4295151"/>
                <a:ext cx="1372868" cy="1372871"/>
              </a:xfrm>
              <a:custGeom>
                <a:avLst/>
                <a:gdLst/>
                <a:ahLst/>
                <a:cxnLst/>
                <a:rect l="l" t="t" r="r" b="b"/>
                <a:pathLst>
                  <a:path w="1372870" h="1372870">
                    <a:moveTo>
                      <a:pt x="686346" y="0"/>
                    </a:moveTo>
                    <a:lnTo>
                      <a:pt x="630055" y="2275"/>
                    </a:lnTo>
                    <a:lnTo>
                      <a:pt x="575017" y="8983"/>
                    </a:lnTo>
                    <a:lnTo>
                      <a:pt x="521409" y="19947"/>
                    </a:lnTo>
                    <a:lnTo>
                      <a:pt x="469408" y="34990"/>
                    </a:lnTo>
                    <a:lnTo>
                      <a:pt x="419189" y="53936"/>
                    </a:lnTo>
                    <a:lnTo>
                      <a:pt x="370931" y="76608"/>
                    </a:lnTo>
                    <a:lnTo>
                      <a:pt x="324808" y="102830"/>
                    </a:lnTo>
                    <a:lnTo>
                      <a:pt x="280999" y="132424"/>
                    </a:lnTo>
                    <a:lnTo>
                      <a:pt x="239680" y="165215"/>
                    </a:lnTo>
                    <a:lnTo>
                      <a:pt x="201026" y="201025"/>
                    </a:lnTo>
                    <a:lnTo>
                      <a:pt x="165216" y="239677"/>
                    </a:lnTo>
                    <a:lnTo>
                      <a:pt x="132425" y="280996"/>
                    </a:lnTo>
                    <a:lnTo>
                      <a:pt x="102830" y="324805"/>
                    </a:lnTo>
                    <a:lnTo>
                      <a:pt x="76609" y="370926"/>
                    </a:lnTo>
                    <a:lnTo>
                      <a:pt x="53936" y="419184"/>
                    </a:lnTo>
                    <a:lnTo>
                      <a:pt x="34990" y="469401"/>
                    </a:lnTo>
                    <a:lnTo>
                      <a:pt x="19947" y="521401"/>
                    </a:lnTo>
                    <a:lnTo>
                      <a:pt x="8983" y="575008"/>
                    </a:lnTo>
                    <a:lnTo>
                      <a:pt x="2275" y="630044"/>
                    </a:lnTo>
                    <a:lnTo>
                      <a:pt x="0" y="686333"/>
                    </a:lnTo>
                    <a:lnTo>
                      <a:pt x="2275" y="742624"/>
                    </a:lnTo>
                    <a:lnTo>
                      <a:pt x="8983" y="797661"/>
                    </a:lnTo>
                    <a:lnTo>
                      <a:pt x="19947" y="851269"/>
                    </a:lnTo>
                    <a:lnTo>
                      <a:pt x="34990" y="903271"/>
                    </a:lnTo>
                    <a:lnTo>
                      <a:pt x="53936" y="953489"/>
                    </a:lnTo>
                    <a:lnTo>
                      <a:pt x="76609" y="1001748"/>
                    </a:lnTo>
                    <a:lnTo>
                      <a:pt x="102830" y="1047870"/>
                    </a:lnTo>
                    <a:lnTo>
                      <a:pt x="132425" y="1091679"/>
                    </a:lnTo>
                    <a:lnTo>
                      <a:pt x="165216" y="1132999"/>
                    </a:lnTo>
                    <a:lnTo>
                      <a:pt x="201026" y="1171652"/>
                    </a:lnTo>
                    <a:lnTo>
                      <a:pt x="239680" y="1207463"/>
                    </a:lnTo>
                    <a:lnTo>
                      <a:pt x="280999" y="1240254"/>
                    </a:lnTo>
                    <a:lnTo>
                      <a:pt x="324808" y="1269848"/>
                    </a:lnTo>
                    <a:lnTo>
                      <a:pt x="370931" y="1296070"/>
                    </a:lnTo>
                    <a:lnTo>
                      <a:pt x="419189" y="1318742"/>
                    </a:lnTo>
                    <a:lnTo>
                      <a:pt x="469408" y="1337688"/>
                    </a:lnTo>
                    <a:lnTo>
                      <a:pt x="521409" y="1352732"/>
                    </a:lnTo>
                    <a:lnTo>
                      <a:pt x="575017" y="1363696"/>
                    </a:lnTo>
                    <a:lnTo>
                      <a:pt x="630055" y="1370404"/>
                    </a:lnTo>
                    <a:lnTo>
                      <a:pt x="686346" y="1372679"/>
                    </a:lnTo>
                    <a:lnTo>
                      <a:pt x="742636" y="1370404"/>
                    </a:lnTo>
                    <a:lnTo>
                      <a:pt x="797674" y="1363696"/>
                    </a:lnTo>
                    <a:lnTo>
                      <a:pt x="851281" y="1352732"/>
                    </a:lnTo>
                    <a:lnTo>
                      <a:pt x="903282" y="1337688"/>
                    </a:lnTo>
                    <a:lnTo>
                      <a:pt x="953500" y="1318742"/>
                    </a:lnTo>
                    <a:lnTo>
                      <a:pt x="1001758" y="1296070"/>
                    </a:lnTo>
                    <a:lnTo>
                      <a:pt x="1047879" y="1269848"/>
                    </a:lnTo>
                    <a:lnTo>
                      <a:pt x="1091688" y="1240254"/>
                    </a:lnTo>
                    <a:lnTo>
                      <a:pt x="1133006" y="1207463"/>
                    </a:lnTo>
                    <a:lnTo>
                      <a:pt x="1171659" y="1171652"/>
                    </a:lnTo>
                    <a:lnTo>
                      <a:pt x="1207468" y="1132999"/>
                    </a:lnTo>
                    <a:lnTo>
                      <a:pt x="1240258" y="1091679"/>
                    </a:lnTo>
                    <a:lnTo>
                      <a:pt x="1269852" y="1047870"/>
                    </a:lnTo>
                    <a:lnTo>
                      <a:pt x="1296073" y="1001748"/>
                    </a:lnTo>
                    <a:lnTo>
                      <a:pt x="1318744" y="953489"/>
                    </a:lnTo>
                    <a:lnTo>
                      <a:pt x="1337690" y="903271"/>
                    </a:lnTo>
                    <a:lnTo>
                      <a:pt x="1352733" y="851269"/>
                    </a:lnTo>
                    <a:lnTo>
                      <a:pt x="1363696" y="797661"/>
                    </a:lnTo>
                    <a:lnTo>
                      <a:pt x="1370404" y="742624"/>
                    </a:lnTo>
                    <a:lnTo>
                      <a:pt x="1372679" y="686333"/>
                    </a:lnTo>
                    <a:lnTo>
                      <a:pt x="1370404" y="630044"/>
                    </a:lnTo>
                    <a:lnTo>
                      <a:pt x="1363696" y="575008"/>
                    </a:lnTo>
                    <a:lnTo>
                      <a:pt x="1352733" y="521401"/>
                    </a:lnTo>
                    <a:lnTo>
                      <a:pt x="1337690" y="469401"/>
                    </a:lnTo>
                    <a:lnTo>
                      <a:pt x="1318744" y="419184"/>
                    </a:lnTo>
                    <a:lnTo>
                      <a:pt x="1296073" y="370926"/>
                    </a:lnTo>
                    <a:lnTo>
                      <a:pt x="1269852" y="324805"/>
                    </a:lnTo>
                    <a:lnTo>
                      <a:pt x="1240258" y="280996"/>
                    </a:lnTo>
                    <a:lnTo>
                      <a:pt x="1207468" y="239677"/>
                    </a:lnTo>
                    <a:lnTo>
                      <a:pt x="1171659" y="201025"/>
                    </a:lnTo>
                    <a:lnTo>
                      <a:pt x="1133006" y="165215"/>
                    </a:lnTo>
                    <a:lnTo>
                      <a:pt x="1091688" y="132424"/>
                    </a:lnTo>
                    <a:lnTo>
                      <a:pt x="1047879" y="102830"/>
                    </a:lnTo>
                    <a:lnTo>
                      <a:pt x="1001758" y="76608"/>
                    </a:lnTo>
                    <a:lnTo>
                      <a:pt x="953500" y="53936"/>
                    </a:lnTo>
                    <a:lnTo>
                      <a:pt x="903282" y="34990"/>
                    </a:lnTo>
                    <a:lnTo>
                      <a:pt x="851281" y="19947"/>
                    </a:lnTo>
                    <a:lnTo>
                      <a:pt x="797674" y="8983"/>
                    </a:lnTo>
                    <a:lnTo>
                      <a:pt x="742636" y="2275"/>
                    </a:lnTo>
                    <a:lnTo>
                      <a:pt x="686346" y="0"/>
                    </a:lnTo>
                    <a:close/>
                  </a:path>
                </a:pathLst>
              </a:custGeom>
              <a:solidFill>
                <a:srgbClr val="84355F">
                  <a:alpha val="50000"/>
                </a:srgbClr>
              </a:solidFill>
            </p:spPr>
            <p:txBody>
              <a:bodyPr wrap="square" lIns="0" tIns="0" rIns="0" bIns="0" rtlCol="0"/>
              <a:lstStyle/>
              <a:p>
                <a:endParaRPr sz="1050"/>
              </a:p>
            </p:txBody>
          </p:sp>
          <p:sp>
            <p:nvSpPr>
              <p:cNvPr id="108" name="object 10">
                <a:extLst>
                  <a:ext uri="{FF2B5EF4-FFF2-40B4-BE49-F238E27FC236}">
                    <a16:creationId xmlns:a16="http://schemas.microsoft.com/office/drawing/2014/main" id="{AEB7773C-A5E7-ED40-A585-34834E8E3C69}"/>
                  </a:ext>
                </a:extLst>
              </p:cNvPr>
              <p:cNvSpPr txBox="1"/>
              <p:nvPr/>
            </p:nvSpPr>
            <p:spPr>
              <a:xfrm>
                <a:off x="9932175" y="5666703"/>
                <a:ext cx="490392" cy="93631"/>
              </a:xfrm>
              <a:prstGeom prst="rect">
                <a:avLst/>
              </a:prstGeom>
            </p:spPr>
            <p:txBody>
              <a:bodyPr vert="horz" wrap="square" lIns="0" tIns="0" rIns="0" bIns="0" rtlCol="0">
                <a:spAutoFit/>
              </a:bodyPr>
              <a:lstStyle/>
              <a:p>
                <a:pPr marL="12700" algn="ctr">
                  <a:lnSpc>
                    <a:spcPct val="100000"/>
                  </a:lnSpc>
                </a:pPr>
                <a:r>
                  <a:rPr sz="1000" b="1" spc="10" dirty="0">
                    <a:solidFill>
                      <a:srgbClr val="FFFFFF"/>
                    </a:solidFill>
                    <a:latin typeface="FrutigerLTStd-Bold"/>
                    <a:cs typeface="FrutigerLTStd-Bold"/>
                  </a:rPr>
                  <a:t>Social</a:t>
                </a:r>
                <a:endParaRPr sz="1000">
                  <a:latin typeface="FrutigerLTStd-Bold"/>
                  <a:cs typeface="FrutigerLTStd-Bold"/>
                </a:endParaRPr>
              </a:p>
            </p:txBody>
          </p:sp>
          <p:sp>
            <p:nvSpPr>
              <p:cNvPr id="109" name="object 11">
                <a:extLst>
                  <a:ext uri="{FF2B5EF4-FFF2-40B4-BE49-F238E27FC236}">
                    <a16:creationId xmlns:a16="http://schemas.microsoft.com/office/drawing/2014/main" id="{A2F210B8-4E9E-0449-B70E-1C32EA2FEA51}"/>
                  </a:ext>
                </a:extLst>
              </p:cNvPr>
              <p:cNvSpPr txBox="1"/>
              <p:nvPr/>
            </p:nvSpPr>
            <p:spPr>
              <a:xfrm>
                <a:off x="10244851" y="4662295"/>
                <a:ext cx="1182502" cy="93631"/>
              </a:xfrm>
              <a:prstGeom prst="rect">
                <a:avLst/>
              </a:prstGeom>
            </p:spPr>
            <p:txBody>
              <a:bodyPr vert="horz" wrap="square" lIns="0" tIns="0" rIns="0" bIns="0" rtlCol="0">
                <a:spAutoFit/>
              </a:bodyPr>
              <a:lstStyle/>
              <a:p>
                <a:pPr marL="12700" algn="ctr">
                  <a:lnSpc>
                    <a:spcPct val="100000"/>
                  </a:lnSpc>
                </a:pPr>
                <a:r>
                  <a:rPr sz="1000" b="1" spc="10" dirty="0">
                    <a:solidFill>
                      <a:srgbClr val="FFFFFF"/>
                    </a:solidFill>
                    <a:latin typeface="FrutigerLTStd-Bold"/>
                    <a:cs typeface="FrutigerLTStd-Bold"/>
                  </a:rPr>
                  <a:t>Envi</a:t>
                </a:r>
                <a:r>
                  <a:rPr sz="1000" b="1" spc="-10" dirty="0">
                    <a:solidFill>
                      <a:srgbClr val="FFFFFF"/>
                    </a:solidFill>
                    <a:latin typeface="FrutigerLTStd-Bold"/>
                    <a:cs typeface="FrutigerLTStd-Bold"/>
                  </a:rPr>
                  <a:t>r</a:t>
                </a:r>
                <a:r>
                  <a:rPr sz="1000" b="1" spc="15" dirty="0">
                    <a:solidFill>
                      <a:srgbClr val="FFFFFF"/>
                    </a:solidFill>
                    <a:latin typeface="FrutigerLTStd-Bold"/>
                    <a:cs typeface="FrutigerLTStd-Bold"/>
                  </a:rPr>
                  <a:t>onmental</a:t>
                </a:r>
                <a:endParaRPr sz="1000" dirty="0">
                  <a:latin typeface="FrutigerLTStd-Bold"/>
                  <a:cs typeface="FrutigerLTStd-Bold"/>
                </a:endParaRPr>
              </a:p>
            </p:txBody>
          </p:sp>
          <p:sp>
            <p:nvSpPr>
              <p:cNvPr id="110" name="object 12">
                <a:extLst>
                  <a:ext uri="{FF2B5EF4-FFF2-40B4-BE49-F238E27FC236}">
                    <a16:creationId xmlns:a16="http://schemas.microsoft.com/office/drawing/2014/main" id="{1D2427A5-170C-414C-AF1E-B876B398EBD5}"/>
                  </a:ext>
                </a:extLst>
              </p:cNvPr>
              <p:cNvSpPr txBox="1"/>
              <p:nvPr/>
            </p:nvSpPr>
            <p:spPr>
              <a:xfrm>
                <a:off x="11106274" y="5666703"/>
                <a:ext cx="777277" cy="93631"/>
              </a:xfrm>
              <a:prstGeom prst="rect">
                <a:avLst/>
              </a:prstGeom>
            </p:spPr>
            <p:txBody>
              <a:bodyPr vert="horz" wrap="square" lIns="0" tIns="0" rIns="0" bIns="0" rtlCol="0">
                <a:spAutoFit/>
              </a:bodyPr>
              <a:lstStyle/>
              <a:p>
                <a:pPr marL="12700" algn="ctr">
                  <a:lnSpc>
                    <a:spcPct val="100000"/>
                  </a:lnSpc>
                </a:pPr>
                <a:r>
                  <a:rPr sz="1000" b="1" spc="15" dirty="0">
                    <a:solidFill>
                      <a:srgbClr val="FFFFFF"/>
                    </a:solidFill>
                    <a:latin typeface="FrutigerLTStd-Bold"/>
                    <a:cs typeface="FrutigerLTStd-Bold"/>
                  </a:rPr>
                  <a:t>Economic</a:t>
                </a:r>
                <a:endParaRPr sz="1000" dirty="0">
                  <a:latin typeface="FrutigerLTStd-Bold"/>
                  <a:cs typeface="FrutigerLTStd-Bold"/>
                </a:endParaRPr>
              </a:p>
            </p:txBody>
          </p:sp>
          <p:sp>
            <p:nvSpPr>
              <p:cNvPr id="111" name="object 13">
                <a:extLst>
                  <a:ext uri="{FF2B5EF4-FFF2-40B4-BE49-F238E27FC236}">
                    <a16:creationId xmlns:a16="http://schemas.microsoft.com/office/drawing/2014/main" id="{9B28841C-330A-FE47-8E02-2907009F214D}"/>
                  </a:ext>
                </a:extLst>
              </p:cNvPr>
              <p:cNvSpPr txBox="1"/>
              <p:nvPr/>
            </p:nvSpPr>
            <p:spPr>
              <a:xfrm>
                <a:off x="10606619" y="5312097"/>
                <a:ext cx="459015" cy="145915"/>
              </a:xfrm>
              <a:prstGeom prst="rect">
                <a:avLst/>
              </a:prstGeom>
            </p:spPr>
            <p:txBody>
              <a:bodyPr vert="horz" wrap="square" lIns="0" tIns="0" rIns="0" bIns="0" rtlCol="0">
                <a:spAutoFit/>
              </a:bodyPr>
              <a:lstStyle/>
              <a:p>
                <a:pPr marL="12700" algn="ctr">
                  <a:lnSpc>
                    <a:spcPct val="100000"/>
                  </a:lnSpc>
                </a:pPr>
                <a:r>
                  <a:rPr sz="1000" b="1" spc="5" dirty="0">
                    <a:solidFill>
                      <a:schemeClr val="bg2"/>
                    </a:solidFill>
                    <a:latin typeface="FrutigerLTStd-Black"/>
                    <a:cs typeface="FrutigerLTStd-Black"/>
                  </a:rPr>
                  <a:t>NUP</a:t>
                </a:r>
                <a:endParaRPr sz="1000" dirty="0">
                  <a:solidFill>
                    <a:schemeClr val="bg2"/>
                  </a:solidFill>
                  <a:latin typeface="FrutigerLTStd-Black"/>
                  <a:cs typeface="FrutigerLTStd-Black"/>
                </a:endParaRPr>
              </a:p>
            </p:txBody>
          </p:sp>
          <p:sp>
            <p:nvSpPr>
              <p:cNvPr id="112" name="TextBox 111">
                <a:extLst>
                  <a:ext uri="{FF2B5EF4-FFF2-40B4-BE49-F238E27FC236}">
                    <a16:creationId xmlns:a16="http://schemas.microsoft.com/office/drawing/2014/main" id="{B718B524-6B3B-3643-B9D1-37D24505FFFC}"/>
                  </a:ext>
                </a:extLst>
              </p:cNvPr>
              <p:cNvSpPr txBox="1"/>
              <p:nvPr/>
            </p:nvSpPr>
            <p:spPr>
              <a:xfrm>
                <a:off x="9692640" y="4286250"/>
                <a:ext cx="112397" cy="159173"/>
              </a:xfrm>
              <a:prstGeom prst="rect">
                <a:avLst/>
              </a:prstGeom>
              <a:noFill/>
            </p:spPr>
            <p:txBody>
              <a:bodyPr wrap="none" rtlCol="0">
                <a:spAutoFit/>
              </a:bodyPr>
              <a:lstStyle/>
              <a:p>
                <a:endParaRPr lang="en-US" sz="1050" dirty="0"/>
              </a:p>
            </p:txBody>
          </p:sp>
        </p:grpSp>
      </p:grpSp>
      <p:sp>
        <p:nvSpPr>
          <p:cNvPr id="113" name="Content Placeholder 2">
            <a:extLst>
              <a:ext uri="{FF2B5EF4-FFF2-40B4-BE49-F238E27FC236}">
                <a16:creationId xmlns:a16="http://schemas.microsoft.com/office/drawing/2014/main" id="{5A7CD0CC-C675-1C4B-827F-81F3322A2406}"/>
              </a:ext>
            </a:extLst>
          </p:cNvPr>
          <p:cNvSpPr txBox="1">
            <a:spLocks/>
          </p:cNvSpPr>
          <p:nvPr/>
        </p:nvSpPr>
        <p:spPr>
          <a:xfrm>
            <a:off x="308008" y="1244797"/>
            <a:ext cx="5518583" cy="4980211"/>
          </a:xfrm>
          <a:prstGeom prst="rect">
            <a:avLst/>
          </a:prstGeom>
        </p:spPr>
        <p:txBody>
          <a:bodyPr vert="horz" lIns="45720" tIns="45720" rIns="45720" bIns="45720" rtlCol="0" anchor="ctr">
            <a:normAutofit/>
          </a:bodyPr>
          <a:lstStyle>
            <a:lvl1pPr marL="91440" indent="-91440" algn="l" defTabSz="914400" rtl="0" eaLnBrk="1" latinLnBrk="0" hangingPunct="1">
              <a:lnSpc>
                <a:spcPct val="90000"/>
              </a:lnSpc>
              <a:spcBef>
                <a:spcPts val="1200"/>
              </a:spcBef>
              <a:spcAft>
                <a:spcPts val="200"/>
              </a:spcAft>
              <a:buClr>
                <a:schemeClr val="tx1"/>
              </a:buClr>
              <a:buSzPct val="100000"/>
              <a:buFont typeface="Tw Cen MT" panose="020B0602020104020603" pitchFamily="34" charset="0"/>
              <a:buChar char=" "/>
              <a:defRPr lang="en-US" sz="2200" kern="1200" smtClean="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tx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tx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tx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tx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400" b="1" dirty="0">
                <a:solidFill>
                  <a:srgbClr val="2692C6"/>
                </a:solidFill>
              </a:rPr>
              <a:t>National</a:t>
            </a:r>
            <a:r>
              <a:rPr lang="en-US" sz="2400" dirty="0"/>
              <a:t> and </a:t>
            </a:r>
            <a:r>
              <a:rPr lang="en-US" sz="2400" b="1" dirty="0">
                <a:solidFill>
                  <a:srgbClr val="2692C6"/>
                </a:solidFill>
              </a:rPr>
              <a:t>Sub-national</a:t>
            </a:r>
          </a:p>
          <a:p>
            <a:r>
              <a:rPr lang="en-US" sz="2400" dirty="0"/>
              <a:t>A </a:t>
            </a:r>
            <a:r>
              <a:rPr lang="en-US" sz="2400" b="1" dirty="0">
                <a:solidFill>
                  <a:srgbClr val="2692C6"/>
                </a:solidFill>
              </a:rPr>
              <a:t>coherent</a:t>
            </a:r>
            <a:r>
              <a:rPr lang="en-US" sz="2400" b="1" dirty="0"/>
              <a:t> </a:t>
            </a:r>
            <a:r>
              <a:rPr lang="en-US" sz="2400" dirty="0"/>
              <a:t>set of </a:t>
            </a:r>
            <a:r>
              <a:rPr lang="en-US" sz="2400" b="1" dirty="0">
                <a:solidFill>
                  <a:srgbClr val="2692C6"/>
                </a:solidFill>
              </a:rPr>
              <a:t>decisions for the long term</a:t>
            </a:r>
          </a:p>
          <a:p>
            <a:r>
              <a:rPr lang="en-US" sz="2400" dirty="0"/>
              <a:t>A deliberate </a:t>
            </a:r>
            <a:r>
              <a:rPr lang="en-US" sz="2400" b="1" dirty="0">
                <a:solidFill>
                  <a:srgbClr val="2692C6"/>
                </a:solidFill>
              </a:rPr>
              <a:t>government-led</a:t>
            </a:r>
            <a:r>
              <a:rPr lang="en-US" sz="2400" b="1" dirty="0"/>
              <a:t> </a:t>
            </a:r>
            <a:r>
              <a:rPr lang="en-US" sz="2400" dirty="0"/>
              <a:t>p</a:t>
            </a:r>
            <a:r>
              <a:rPr lang="en-US" sz="2400" spc="-60" dirty="0"/>
              <a:t>r</a:t>
            </a:r>
            <a:r>
              <a:rPr lang="en-US" sz="2400" dirty="0"/>
              <a:t>ocess</a:t>
            </a:r>
          </a:p>
          <a:p>
            <a:r>
              <a:rPr lang="en-US" sz="2400" dirty="0"/>
              <a:t>About </a:t>
            </a:r>
            <a:r>
              <a:rPr lang="en-US" sz="2400" b="1" dirty="0">
                <a:solidFill>
                  <a:srgbClr val="2692C6"/>
                </a:solidFill>
              </a:rPr>
              <a:t>coordinating</a:t>
            </a:r>
            <a:r>
              <a:rPr lang="en-US" sz="2400" dirty="0"/>
              <a:t> and </a:t>
            </a:r>
            <a:r>
              <a:rPr lang="en-US" sz="2400" b="1" dirty="0">
                <a:solidFill>
                  <a:srgbClr val="2692C6"/>
                </a:solidFill>
              </a:rPr>
              <a:t>rallying</a:t>
            </a:r>
            <a:r>
              <a:rPr lang="en-US" sz="2400" dirty="0"/>
              <a:t> </a:t>
            </a:r>
            <a:r>
              <a:rPr lang="en-US" sz="2400" spc="-5" dirty="0"/>
              <a:t>various</a:t>
            </a:r>
            <a:r>
              <a:rPr lang="en-US" sz="2400" b="1" spc="-5" dirty="0"/>
              <a:t> </a:t>
            </a:r>
            <a:r>
              <a:rPr lang="en-US" sz="2400" b="1" dirty="0">
                <a:solidFill>
                  <a:srgbClr val="2692C6"/>
                </a:solidFill>
              </a:rPr>
              <a:t>actors</a:t>
            </a:r>
            <a:r>
              <a:rPr lang="en-US" sz="2400" b="1" dirty="0"/>
              <a:t> </a:t>
            </a:r>
            <a:r>
              <a:rPr lang="en-US" sz="2400" dirty="0"/>
              <a:t>for a </a:t>
            </a:r>
            <a:r>
              <a:rPr lang="en-US" sz="2400" b="1" dirty="0">
                <a:solidFill>
                  <a:srgbClr val="2692C6"/>
                </a:solidFill>
              </a:rPr>
              <a:t>common vision </a:t>
            </a:r>
            <a:r>
              <a:rPr lang="en-US" sz="2400" dirty="0"/>
              <a:t>and goal</a:t>
            </a:r>
          </a:p>
          <a:p>
            <a:r>
              <a:rPr lang="en-US" sz="2400" dirty="0"/>
              <a:t>Aims to p</a:t>
            </a:r>
            <a:r>
              <a:rPr lang="en-US" sz="2400" spc="-60" dirty="0"/>
              <a:t>r</a:t>
            </a:r>
            <a:r>
              <a:rPr lang="en-US" sz="2400" dirty="0"/>
              <a:t>omote mo</a:t>
            </a:r>
            <a:r>
              <a:rPr lang="en-US" sz="2400" spc="-60" dirty="0"/>
              <a:t>r</a:t>
            </a:r>
            <a:r>
              <a:rPr lang="en-US" sz="2400" dirty="0"/>
              <a:t>e </a:t>
            </a:r>
            <a:r>
              <a:rPr lang="en-US" sz="2400" b="1" dirty="0">
                <a:solidFill>
                  <a:srgbClr val="2692C6"/>
                </a:solidFill>
              </a:rPr>
              <a:t>transformative</a:t>
            </a:r>
            <a:r>
              <a:rPr lang="en-US" sz="2400" dirty="0"/>
              <a:t>, </a:t>
            </a:r>
            <a:r>
              <a:rPr lang="en-US" sz="2400" b="1" dirty="0">
                <a:solidFill>
                  <a:srgbClr val="2692C6"/>
                </a:solidFill>
              </a:rPr>
              <a:t>productive, inclusive </a:t>
            </a:r>
            <a:r>
              <a:rPr lang="en-US" sz="2400" dirty="0"/>
              <a:t>and </a:t>
            </a:r>
            <a:r>
              <a:rPr lang="en-US" sz="2400" b="1" dirty="0">
                <a:solidFill>
                  <a:srgbClr val="2692C6"/>
                </a:solidFill>
              </a:rPr>
              <a:t>resilient</a:t>
            </a:r>
            <a:r>
              <a:rPr lang="en-US" sz="2400" b="1" dirty="0"/>
              <a:t> </a:t>
            </a:r>
            <a:r>
              <a:rPr lang="en-US" sz="2400" dirty="0"/>
              <a:t>urban development</a:t>
            </a:r>
          </a:p>
          <a:p>
            <a:r>
              <a:rPr lang="en-US" sz="2400" b="1" spc="5" dirty="0">
                <a:solidFill>
                  <a:srgbClr val="2692C6"/>
                </a:solidFill>
              </a:rPr>
              <a:t>P</a:t>
            </a:r>
            <a:r>
              <a:rPr lang="en-US" sz="2400" b="1" dirty="0">
                <a:solidFill>
                  <a:srgbClr val="2692C6"/>
                </a:solidFill>
              </a:rPr>
              <a:t>rocess </a:t>
            </a:r>
            <a:r>
              <a:rPr lang="en-US" sz="2400" dirty="0"/>
              <a:t>and </a:t>
            </a:r>
            <a:r>
              <a:rPr lang="en-US" sz="2400" b="1" dirty="0">
                <a:solidFill>
                  <a:srgbClr val="2692C6"/>
                </a:solidFill>
              </a:rPr>
              <a:t>Products</a:t>
            </a:r>
            <a:r>
              <a:rPr lang="en-US" sz="2400" spc="5" dirty="0"/>
              <a:t> </a:t>
            </a:r>
            <a:r>
              <a:rPr lang="en-US" sz="2400" dirty="0"/>
              <a:t>for better urbanization </a:t>
            </a:r>
            <a:r>
              <a:rPr lang="en-US" sz="2400" b="1" dirty="0">
                <a:solidFill>
                  <a:srgbClr val="2692C6"/>
                </a:solidFill>
              </a:rPr>
              <a:t>Outcomes</a:t>
            </a:r>
            <a:r>
              <a:rPr lang="en-US" sz="2400" dirty="0"/>
              <a:t>.</a:t>
            </a:r>
          </a:p>
        </p:txBody>
      </p:sp>
    </p:spTree>
    <p:extLst>
      <p:ext uri="{BB962C8B-B14F-4D97-AF65-F5344CB8AC3E}">
        <p14:creationId xmlns:p14="http://schemas.microsoft.com/office/powerpoint/2010/main" val="3092451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NATIONAL URBAN POLICIES</a:t>
            </a:r>
            <a:endParaRPr lang="en-GB" dirty="0"/>
          </a:p>
        </p:txBody>
      </p:sp>
      <p:sp>
        <p:nvSpPr>
          <p:cNvPr id="9" name="Text Placeholder 6"/>
          <p:cNvSpPr>
            <a:spLocks noGrp="1"/>
          </p:cNvSpPr>
          <p:nvPr>
            <p:ph type="body" sz="quarter" idx="13"/>
          </p:nvPr>
        </p:nvSpPr>
        <p:spPr>
          <a:xfrm>
            <a:off x="-1" y="703576"/>
            <a:ext cx="11503999" cy="880857"/>
          </a:xfrm>
        </p:spPr>
        <p:txBody>
          <a:bodyPr/>
          <a:lstStyle/>
          <a:p>
            <a:pPr lvl="0"/>
            <a:r>
              <a:rPr lang="en-US" dirty="0">
                <a:solidFill>
                  <a:srgbClr val="00B0F0"/>
                </a:solidFill>
              </a:rPr>
              <a:t>1</a:t>
            </a:r>
            <a:r>
              <a:rPr lang="en-US" dirty="0"/>
              <a:t> Global </a:t>
            </a:r>
            <a:r>
              <a:rPr lang="en-US" dirty="0" err="1"/>
              <a:t>Programme</a:t>
            </a:r>
            <a:r>
              <a:rPr lang="en-US" dirty="0"/>
              <a:t>: </a:t>
            </a:r>
            <a:r>
              <a:rPr lang="en-US" dirty="0">
                <a:solidFill>
                  <a:srgbClr val="00B0F0"/>
                </a:solidFill>
              </a:rPr>
              <a:t>3</a:t>
            </a:r>
            <a:r>
              <a:rPr lang="en-US" dirty="0"/>
              <a:t> Regional </a:t>
            </a:r>
            <a:r>
              <a:rPr lang="en-US" dirty="0" err="1"/>
              <a:t>Programmes</a:t>
            </a:r>
            <a:r>
              <a:rPr lang="en-US" dirty="0"/>
              <a:t>: </a:t>
            </a:r>
            <a:r>
              <a:rPr lang="en-US" dirty="0">
                <a:solidFill>
                  <a:srgbClr val="00B0F0"/>
                </a:solidFill>
              </a:rPr>
              <a:t>51 </a:t>
            </a:r>
            <a:r>
              <a:rPr lang="en-US" dirty="0"/>
              <a:t>National Urban </a:t>
            </a:r>
            <a:r>
              <a:rPr lang="en-US" dirty="0" err="1"/>
              <a:t>PolicIES</a:t>
            </a:r>
            <a:r>
              <a:rPr lang="en-US" dirty="0"/>
              <a:t>: </a:t>
            </a:r>
            <a:r>
              <a:rPr lang="en-US" dirty="0">
                <a:solidFill>
                  <a:srgbClr val="00B0F0"/>
                </a:solidFill>
              </a:rPr>
              <a:t>3</a:t>
            </a:r>
            <a:r>
              <a:rPr lang="en-US" dirty="0"/>
              <a:t> Sub-national urban policy  processes</a:t>
            </a:r>
            <a:endParaRPr lang="en-GB" dirty="0"/>
          </a:p>
        </p:txBody>
      </p:sp>
      <p:pic>
        <p:nvPicPr>
          <p:cNvPr id="6" name="Picture 5">
            <a:extLst>
              <a:ext uri="{FF2B5EF4-FFF2-40B4-BE49-F238E27FC236}">
                <a16:creationId xmlns:a16="http://schemas.microsoft.com/office/drawing/2014/main" id="{716B96DB-D9F5-46C6-8262-1C7EE78477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6" y="1539158"/>
            <a:ext cx="10591007" cy="5328673"/>
          </a:xfrm>
          <a:prstGeom prst="rect">
            <a:avLst/>
          </a:prstGeom>
        </p:spPr>
      </p:pic>
      <p:pic>
        <p:nvPicPr>
          <p:cNvPr id="7" name="Picture 6">
            <a:extLst>
              <a:ext uri="{FF2B5EF4-FFF2-40B4-BE49-F238E27FC236}">
                <a16:creationId xmlns:a16="http://schemas.microsoft.com/office/drawing/2014/main" id="{856BFC6F-F57B-45C1-ABB1-12CA5B0ED0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146" r="80252" b="12373"/>
          <a:stretch/>
        </p:blipFill>
        <p:spPr>
          <a:xfrm>
            <a:off x="10548110" y="3414349"/>
            <a:ext cx="1634052" cy="3450934"/>
          </a:xfrm>
          <a:prstGeom prst="rect">
            <a:avLst/>
          </a:prstGeom>
        </p:spPr>
      </p:pic>
    </p:spTree>
    <p:extLst>
      <p:ext uri="{BB962C8B-B14F-4D97-AF65-F5344CB8AC3E}">
        <p14:creationId xmlns:p14="http://schemas.microsoft.com/office/powerpoint/2010/main" val="1251642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C5D569-8378-0E44-809B-1BC5C7C1BBCC}"/>
              </a:ext>
            </a:extLst>
          </p:cNvPr>
          <p:cNvSpPr>
            <a:spLocks noGrp="1"/>
          </p:cNvSpPr>
          <p:nvPr>
            <p:ph type="title"/>
          </p:nvPr>
        </p:nvSpPr>
        <p:spPr/>
        <p:txBody>
          <a:bodyPr/>
          <a:lstStyle/>
          <a:p>
            <a:r>
              <a:rPr lang="en-GB" dirty="0"/>
              <a:t>Selected NUP tools</a:t>
            </a:r>
          </a:p>
        </p:txBody>
      </p:sp>
      <p:sp>
        <p:nvSpPr>
          <p:cNvPr id="48" name="object 6">
            <a:extLst>
              <a:ext uri="{FF2B5EF4-FFF2-40B4-BE49-F238E27FC236}">
                <a16:creationId xmlns:a16="http://schemas.microsoft.com/office/drawing/2014/main" id="{789DE041-6490-214B-9DF9-C3578048DAC0}"/>
              </a:ext>
            </a:extLst>
          </p:cNvPr>
          <p:cNvSpPr/>
          <p:nvPr/>
        </p:nvSpPr>
        <p:spPr>
          <a:xfrm>
            <a:off x="240691" y="960403"/>
            <a:ext cx="507000" cy="1440498"/>
          </a:xfrm>
          <a:prstGeom prst="rect">
            <a:avLst/>
          </a:prstGeom>
          <a:blipFill>
            <a:blip r:embed="rId3" cstate="print"/>
            <a:stretch>
              <a:fillRect/>
            </a:stretch>
          </a:blipFill>
        </p:spPr>
        <p:txBody>
          <a:bodyPr wrap="square" lIns="0" tIns="0" rIns="0" bIns="0" rtlCol="0"/>
          <a:lstStyle/>
          <a:p>
            <a:endParaRPr sz="1790"/>
          </a:p>
        </p:txBody>
      </p:sp>
      <p:sp>
        <p:nvSpPr>
          <p:cNvPr id="49" name="object 7">
            <a:extLst>
              <a:ext uri="{FF2B5EF4-FFF2-40B4-BE49-F238E27FC236}">
                <a16:creationId xmlns:a16="http://schemas.microsoft.com/office/drawing/2014/main" id="{1550D4A6-7687-634D-A999-CD46E269DABA}"/>
              </a:ext>
            </a:extLst>
          </p:cNvPr>
          <p:cNvSpPr/>
          <p:nvPr/>
        </p:nvSpPr>
        <p:spPr>
          <a:xfrm>
            <a:off x="1322343" y="960403"/>
            <a:ext cx="507000" cy="1440498"/>
          </a:xfrm>
          <a:prstGeom prst="rect">
            <a:avLst/>
          </a:prstGeom>
          <a:blipFill>
            <a:blip r:embed="rId4" cstate="print"/>
            <a:stretch>
              <a:fillRect/>
            </a:stretch>
          </a:blipFill>
        </p:spPr>
        <p:txBody>
          <a:bodyPr wrap="square" lIns="0" tIns="0" rIns="0" bIns="0" rtlCol="0"/>
          <a:lstStyle/>
          <a:p>
            <a:endParaRPr sz="1790"/>
          </a:p>
        </p:txBody>
      </p:sp>
      <p:sp>
        <p:nvSpPr>
          <p:cNvPr id="50" name="object 8">
            <a:extLst>
              <a:ext uri="{FF2B5EF4-FFF2-40B4-BE49-F238E27FC236}">
                <a16:creationId xmlns:a16="http://schemas.microsoft.com/office/drawing/2014/main" id="{577D06CF-63A0-3C4E-851E-65BEF57C3751}"/>
              </a:ext>
            </a:extLst>
          </p:cNvPr>
          <p:cNvSpPr txBox="1"/>
          <p:nvPr/>
        </p:nvSpPr>
        <p:spPr>
          <a:xfrm>
            <a:off x="226756" y="2477273"/>
            <a:ext cx="566182" cy="83813"/>
          </a:xfrm>
          <a:prstGeom prst="rect">
            <a:avLst/>
          </a:prstGeom>
        </p:spPr>
        <p:txBody>
          <a:bodyPr vert="horz" wrap="square" lIns="0" tIns="0" rIns="0" bIns="0" rtlCol="0">
            <a:spAutoFit/>
          </a:bodyPr>
          <a:lstStyle/>
          <a:p>
            <a:pPr marL="12624"/>
            <a:r>
              <a:rPr sz="547" dirty="0">
                <a:latin typeface="FrutigerLTStd-Roman"/>
                <a:cs typeface="FrutigerLTStd-Roman"/>
              </a:rPr>
              <a:t>The Evolution of</a:t>
            </a:r>
            <a:endParaRPr sz="547">
              <a:latin typeface="FrutigerLTStd-Roman"/>
              <a:cs typeface="FrutigerLTStd-Roman"/>
            </a:endParaRPr>
          </a:p>
        </p:txBody>
      </p:sp>
      <p:sp>
        <p:nvSpPr>
          <p:cNvPr id="51" name="object 9">
            <a:extLst>
              <a:ext uri="{FF2B5EF4-FFF2-40B4-BE49-F238E27FC236}">
                <a16:creationId xmlns:a16="http://schemas.microsoft.com/office/drawing/2014/main" id="{F8B8FE9F-E7B2-6A4E-8C6E-0F6D5E1853F7}"/>
              </a:ext>
            </a:extLst>
          </p:cNvPr>
          <p:cNvSpPr txBox="1"/>
          <p:nvPr/>
        </p:nvSpPr>
        <p:spPr>
          <a:xfrm>
            <a:off x="1206976" y="3066862"/>
            <a:ext cx="636244" cy="83813"/>
          </a:xfrm>
          <a:prstGeom prst="rect">
            <a:avLst/>
          </a:prstGeom>
        </p:spPr>
        <p:txBody>
          <a:bodyPr vert="horz" wrap="square" lIns="0" tIns="0" rIns="0" bIns="0" rtlCol="0">
            <a:spAutoFit/>
          </a:bodyPr>
          <a:lstStyle/>
          <a:p>
            <a:pPr marL="12624"/>
            <a:r>
              <a:rPr sz="547" dirty="0">
                <a:latin typeface="FrutigerLTStd-Roman"/>
                <a:cs typeface="FrutigerLTStd-Roman"/>
              </a:rPr>
              <a:t>A Global Overview</a:t>
            </a:r>
            <a:endParaRPr sz="547">
              <a:latin typeface="FrutigerLTStd-Roman"/>
              <a:cs typeface="FrutigerLTStd-Roman"/>
            </a:endParaRPr>
          </a:p>
        </p:txBody>
      </p:sp>
      <p:sp>
        <p:nvSpPr>
          <p:cNvPr id="52" name="object 10">
            <a:extLst>
              <a:ext uri="{FF2B5EF4-FFF2-40B4-BE49-F238E27FC236}">
                <a16:creationId xmlns:a16="http://schemas.microsoft.com/office/drawing/2014/main" id="{71360E94-0663-AF41-8ACB-F993C1CFE349}"/>
              </a:ext>
            </a:extLst>
          </p:cNvPr>
          <p:cNvSpPr txBox="1"/>
          <p:nvPr/>
        </p:nvSpPr>
        <p:spPr>
          <a:xfrm>
            <a:off x="239378" y="2584302"/>
            <a:ext cx="1591872" cy="458878"/>
          </a:xfrm>
          <a:prstGeom prst="rect">
            <a:avLst/>
          </a:prstGeom>
          <a:solidFill>
            <a:srgbClr val="83345E"/>
          </a:solidFill>
        </p:spPr>
        <p:txBody>
          <a:bodyPr vert="horz" wrap="square" lIns="0" tIns="0" rIns="0" bIns="0" rtlCol="0">
            <a:spAutoFit/>
          </a:bodyPr>
          <a:lstStyle/>
          <a:p>
            <a:pPr marL="537778" marR="575650">
              <a:lnSpc>
                <a:spcPts val="1213"/>
              </a:lnSpc>
            </a:pPr>
            <a:r>
              <a:rPr sz="1044" b="1" dirty="0">
                <a:solidFill>
                  <a:srgbClr val="FFFFFF"/>
                </a:solidFill>
                <a:latin typeface="FrutigerLTStd-Bold"/>
                <a:cs typeface="FrutigerLTStd-Bold"/>
              </a:rPr>
              <a:t>N</a:t>
            </a:r>
            <a:r>
              <a:rPr sz="894" dirty="0">
                <a:solidFill>
                  <a:srgbClr val="FFFFFF"/>
                </a:solidFill>
                <a:latin typeface="FrutigerLTStd-Roman"/>
                <a:cs typeface="FrutigerLTStd-Roman"/>
              </a:rPr>
              <a:t>ational </a:t>
            </a:r>
            <a:r>
              <a:rPr sz="1044" b="1" dirty="0">
                <a:solidFill>
                  <a:srgbClr val="FFFFFF"/>
                </a:solidFill>
                <a:latin typeface="FrutigerLTStd-Bold"/>
                <a:cs typeface="FrutigerLTStd-Bold"/>
              </a:rPr>
              <a:t>U</a:t>
            </a:r>
            <a:r>
              <a:rPr sz="894" spc="10" dirty="0">
                <a:solidFill>
                  <a:srgbClr val="FFFFFF"/>
                </a:solidFill>
                <a:latin typeface="FrutigerLTStd-Roman"/>
                <a:cs typeface="FrutigerLTStd-Roman"/>
              </a:rPr>
              <a:t>rban </a:t>
            </a:r>
            <a:r>
              <a:rPr sz="1044" b="1" spc="10" dirty="0">
                <a:solidFill>
                  <a:srgbClr val="FFFFFF"/>
                </a:solidFill>
                <a:latin typeface="FrutigerLTStd-Bold"/>
                <a:cs typeface="FrutigerLTStd-Bold"/>
              </a:rPr>
              <a:t>P</a:t>
            </a:r>
            <a:r>
              <a:rPr sz="894" spc="10" dirty="0">
                <a:solidFill>
                  <a:srgbClr val="FFFFFF"/>
                </a:solidFill>
                <a:latin typeface="FrutigerLTStd-Roman"/>
                <a:cs typeface="FrutigerLTStd-Roman"/>
              </a:rPr>
              <a:t>olicies</a:t>
            </a:r>
            <a:endParaRPr sz="894">
              <a:latin typeface="FrutigerLTStd-Roman"/>
              <a:cs typeface="FrutigerLTStd-Roman"/>
            </a:endParaRPr>
          </a:p>
        </p:txBody>
      </p:sp>
      <p:sp>
        <p:nvSpPr>
          <p:cNvPr id="53" name="object 11">
            <a:extLst>
              <a:ext uri="{FF2B5EF4-FFF2-40B4-BE49-F238E27FC236}">
                <a16:creationId xmlns:a16="http://schemas.microsoft.com/office/drawing/2014/main" id="{A3900FBD-3A94-9142-8E5C-E18D3491E125}"/>
              </a:ext>
            </a:extLst>
          </p:cNvPr>
          <p:cNvSpPr/>
          <p:nvPr/>
        </p:nvSpPr>
        <p:spPr>
          <a:xfrm>
            <a:off x="1430341" y="3319694"/>
            <a:ext cx="388385" cy="96370"/>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790"/>
          </a:p>
        </p:txBody>
      </p:sp>
      <p:sp>
        <p:nvSpPr>
          <p:cNvPr id="54" name="object 12">
            <a:extLst>
              <a:ext uri="{FF2B5EF4-FFF2-40B4-BE49-F238E27FC236}">
                <a16:creationId xmlns:a16="http://schemas.microsoft.com/office/drawing/2014/main" id="{94BBC828-0F64-8E49-92D4-B7F006BC2EB7}"/>
              </a:ext>
            </a:extLst>
          </p:cNvPr>
          <p:cNvSpPr/>
          <p:nvPr/>
        </p:nvSpPr>
        <p:spPr>
          <a:xfrm>
            <a:off x="251864" y="3325968"/>
            <a:ext cx="471319" cy="90024"/>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790"/>
          </a:p>
        </p:txBody>
      </p:sp>
      <p:sp>
        <p:nvSpPr>
          <p:cNvPr id="55" name="object 13">
            <a:extLst>
              <a:ext uri="{FF2B5EF4-FFF2-40B4-BE49-F238E27FC236}">
                <a16:creationId xmlns:a16="http://schemas.microsoft.com/office/drawing/2014/main" id="{DE9DB2B8-7EE7-E349-9ECD-11AFCBCEB884}"/>
              </a:ext>
            </a:extLst>
          </p:cNvPr>
          <p:cNvSpPr/>
          <p:nvPr/>
        </p:nvSpPr>
        <p:spPr>
          <a:xfrm>
            <a:off x="779680" y="960403"/>
            <a:ext cx="510661" cy="1440498"/>
          </a:xfrm>
          <a:prstGeom prst="rect">
            <a:avLst/>
          </a:prstGeom>
          <a:blipFill>
            <a:blip r:embed="rId7" cstate="print"/>
            <a:stretch>
              <a:fillRect/>
            </a:stretch>
          </a:blipFill>
        </p:spPr>
        <p:txBody>
          <a:bodyPr wrap="square" lIns="0" tIns="0" rIns="0" bIns="0" rtlCol="0"/>
          <a:lstStyle/>
          <a:p>
            <a:endParaRPr sz="1790"/>
          </a:p>
        </p:txBody>
      </p:sp>
      <p:sp>
        <p:nvSpPr>
          <p:cNvPr id="56" name="object 14">
            <a:extLst>
              <a:ext uri="{FF2B5EF4-FFF2-40B4-BE49-F238E27FC236}">
                <a16:creationId xmlns:a16="http://schemas.microsoft.com/office/drawing/2014/main" id="{793F745E-EA0F-1245-A902-CA03FB474D29}"/>
              </a:ext>
            </a:extLst>
          </p:cNvPr>
          <p:cNvSpPr/>
          <p:nvPr/>
        </p:nvSpPr>
        <p:spPr>
          <a:xfrm>
            <a:off x="122809" y="960404"/>
            <a:ext cx="1824151" cy="2584740"/>
          </a:xfrm>
          <a:custGeom>
            <a:avLst/>
            <a:gdLst/>
            <a:ahLst/>
            <a:cxnLst/>
            <a:rect l="l" t="t" r="r" b="b"/>
            <a:pathLst>
              <a:path w="1835150" h="2600325">
                <a:moveTo>
                  <a:pt x="0" y="2600286"/>
                </a:moveTo>
                <a:lnTo>
                  <a:pt x="1835023" y="2600286"/>
                </a:lnTo>
                <a:lnTo>
                  <a:pt x="1835023" y="0"/>
                </a:lnTo>
                <a:lnTo>
                  <a:pt x="0" y="0"/>
                </a:lnTo>
                <a:lnTo>
                  <a:pt x="0" y="2600286"/>
                </a:lnTo>
                <a:close/>
              </a:path>
            </a:pathLst>
          </a:custGeom>
          <a:ln w="5981">
            <a:solidFill>
              <a:srgbClr val="000000"/>
            </a:solidFill>
          </a:ln>
        </p:spPr>
        <p:txBody>
          <a:bodyPr wrap="square" lIns="0" tIns="0" rIns="0" bIns="0" rtlCol="0"/>
          <a:lstStyle/>
          <a:p>
            <a:endParaRPr sz="1790"/>
          </a:p>
        </p:txBody>
      </p:sp>
      <p:sp>
        <p:nvSpPr>
          <p:cNvPr id="57" name="object 15">
            <a:extLst>
              <a:ext uri="{FF2B5EF4-FFF2-40B4-BE49-F238E27FC236}">
                <a16:creationId xmlns:a16="http://schemas.microsoft.com/office/drawing/2014/main" id="{5F39E62D-552B-8541-A369-1F4E56F790BD}"/>
              </a:ext>
            </a:extLst>
          </p:cNvPr>
          <p:cNvSpPr/>
          <p:nvPr/>
        </p:nvSpPr>
        <p:spPr>
          <a:xfrm>
            <a:off x="2156894" y="960416"/>
            <a:ext cx="1824012" cy="2584571"/>
          </a:xfrm>
          <a:prstGeom prst="rect">
            <a:avLst/>
          </a:prstGeom>
          <a:blipFill>
            <a:blip r:embed="rId8" cstate="print"/>
            <a:stretch>
              <a:fillRect/>
            </a:stretch>
          </a:blipFill>
        </p:spPr>
        <p:txBody>
          <a:bodyPr wrap="square" lIns="0" tIns="0" rIns="0" bIns="0" rtlCol="0"/>
          <a:lstStyle/>
          <a:p>
            <a:endParaRPr sz="1790"/>
          </a:p>
        </p:txBody>
      </p:sp>
      <p:sp>
        <p:nvSpPr>
          <p:cNvPr id="58" name="object 16">
            <a:extLst>
              <a:ext uri="{FF2B5EF4-FFF2-40B4-BE49-F238E27FC236}">
                <a16:creationId xmlns:a16="http://schemas.microsoft.com/office/drawing/2014/main" id="{ED9214BC-4BE5-D246-8C11-01C6A096BAA7}"/>
              </a:ext>
            </a:extLst>
          </p:cNvPr>
          <p:cNvSpPr/>
          <p:nvPr/>
        </p:nvSpPr>
        <p:spPr>
          <a:xfrm>
            <a:off x="2156883" y="960404"/>
            <a:ext cx="1824151" cy="2584740"/>
          </a:xfrm>
          <a:custGeom>
            <a:avLst/>
            <a:gdLst/>
            <a:ahLst/>
            <a:cxnLst/>
            <a:rect l="l" t="t" r="r" b="b"/>
            <a:pathLst>
              <a:path w="1835150" h="2600325">
                <a:moveTo>
                  <a:pt x="0" y="2600286"/>
                </a:moveTo>
                <a:lnTo>
                  <a:pt x="1835023" y="2600286"/>
                </a:lnTo>
                <a:lnTo>
                  <a:pt x="1835023" y="0"/>
                </a:lnTo>
                <a:lnTo>
                  <a:pt x="0" y="0"/>
                </a:lnTo>
                <a:lnTo>
                  <a:pt x="0" y="2600286"/>
                </a:lnTo>
                <a:close/>
              </a:path>
            </a:pathLst>
          </a:custGeom>
          <a:ln w="5981">
            <a:solidFill>
              <a:srgbClr val="000000"/>
            </a:solidFill>
          </a:ln>
        </p:spPr>
        <p:txBody>
          <a:bodyPr wrap="square" lIns="0" tIns="0" rIns="0" bIns="0" rtlCol="0"/>
          <a:lstStyle/>
          <a:p>
            <a:endParaRPr sz="1790"/>
          </a:p>
        </p:txBody>
      </p:sp>
      <p:sp>
        <p:nvSpPr>
          <p:cNvPr id="60" name="object 20">
            <a:extLst>
              <a:ext uri="{FF2B5EF4-FFF2-40B4-BE49-F238E27FC236}">
                <a16:creationId xmlns:a16="http://schemas.microsoft.com/office/drawing/2014/main" id="{D05A7796-90B9-E94D-85F5-B1DADDC173FE}"/>
              </a:ext>
            </a:extLst>
          </p:cNvPr>
          <p:cNvSpPr/>
          <p:nvPr/>
        </p:nvSpPr>
        <p:spPr>
          <a:xfrm>
            <a:off x="10293188" y="3627612"/>
            <a:ext cx="1824151" cy="2584740"/>
          </a:xfrm>
          <a:custGeom>
            <a:avLst/>
            <a:gdLst/>
            <a:ahLst/>
            <a:cxnLst/>
            <a:rect l="l" t="t" r="r" b="b"/>
            <a:pathLst>
              <a:path w="1835150" h="2600325">
                <a:moveTo>
                  <a:pt x="0" y="2600286"/>
                </a:moveTo>
                <a:lnTo>
                  <a:pt x="1835023" y="2600286"/>
                </a:lnTo>
                <a:lnTo>
                  <a:pt x="1835023" y="0"/>
                </a:lnTo>
                <a:lnTo>
                  <a:pt x="0" y="0"/>
                </a:lnTo>
                <a:lnTo>
                  <a:pt x="0" y="2600286"/>
                </a:lnTo>
                <a:close/>
              </a:path>
            </a:pathLst>
          </a:custGeom>
          <a:ln w="5981">
            <a:solidFill>
              <a:srgbClr val="000000"/>
            </a:solidFill>
          </a:ln>
        </p:spPr>
        <p:txBody>
          <a:bodyPr wrap="square" lIns="0" tIns="0" rIns="0" bIns="0" rtlCol="0"/>
          <a:lstStyle/>
          <a:p>
            <a:endParaRPr sz="1790"/>
          </a:p>
        </p:txBody>
      </p:sp>
      <p:sp>
        <p:nvSpPr>
          <p:cNvPr id="61" name="object 26">
            <a:extLst>
              <a:ext uri="{FF2B5EF4-FFF2-40B4-BE49-F238E27FC236}">
                <a16:creationId xmlns:a16="http://schemas.microsoft.com/office/drawing/2014/main" id="{F81B7F1A-BD80-624E-B1A2-F9BC744C6CAD}"/>
              </a:ext>
            </a:extLst>
          </p:cNvPr>
          <p:cNvSpPr/>
          <p:nvPr/>
        </p:nvSpPr>
        <p:spPr>
          <a:xfrm>
            <a:off x="10293190" y="960415"/>
            <a:ext cx="1824025" cy="2584689"/>
          </a:xfrm>
          <a:prstGeom prst="rect">
            <a:avLst/>
          </a:prstGeom>
          <a:blipFill>
            <a:blip r:embed="rId9" cstate="print"/>
            <a:stretch>
              <a:fillRect/>
            </a:stretch>
          </a:blipFill>
        </p:spPr>
        <p:txBody>
          <a:bodyPr wrap="square" lIns="0" tIns="0" rIns="0" bIns="0" rtlCol="0"/>
          <a:lstStyle/>
          <a:p>
            <a:endParaRPr sz="1790"/>
          </a:p>
        </p:txBody>
      </p:sp>
      <p:sp>
        <p:nvSpPr>
          <p:cNvPr id="62" name="object 27">
            <a:extLst>
              <a:ext uri="{FF2B5EF4-FFF2-40B4-BE49-F238E27FC236}">
                <a16:creationId xmlns:a16="http://schemas.microsoft.com/office/drawing/2014/main" id="{B5EBE028-793C-BC49-B4F5-3EF2E7CB2E82}"/>
              </a:ext>
            </a:extLst>
          </p:cNvPr>
          <p:cNvSpPr/>
          <p:nvPr/>
        </p:nvSpPr>
        <p:spPr>
          <a:xfrm>
            <a:off x="10293188" y="960404"/>
            <a:ext cx="1824151" cy="2584740"/>
          </a:xfrm>
          <a:custGeom>
            <a:avLst/>
            <a:gdLst/>
            <a:ahLst/>
            <a:cxnLst/>
            <a:rect l="l" t="t" r="r" b="b"/>
            <a:pathLst>
              <a:path w="1835150" h="2600325">
                <a:moveTo>
                  <a:pt x="0" y="2600286"/>
                </a:moveTo>
                <a:lnTo>
                  <a:pt x="1835023" y="2600286"/>
                </a:lnTo>
                <a:lnTo>
                  <a:pt x="1835023" y="0"/>
                </a:lnTo>
                <a:lnTo>
                  <a:pt x="0" y="0"/>
                </a:lnTo>
                <a:lnTo>
                  <a:pt x="0" y="2600286"/>
                </a:lnTo>
                <a:close/>
              </a:path>
            </a:pathLst>
          </a:custGeom>
          <a:ln w="5981">
            <a:solidFill>
              <a:srgbClr val="000000"/>
            </a:solidFill>
          </a:ln>
        </p:spPr>
        <p:txBody>
          <a:bodyPr wrap="square" lIns="0" tIns="0" rIns="0" bIns="0" rtlCol="0"/>
          <a:lstStyle/>
          <a:p>
            <a:endParaRPr sz="1790"/>
          </a:p>
        </p:txBody>
      </p:sp>
      <p:sp>
        <p:nvSpPr>
          <p:cNvPr id="63" name="object 28">
            <a:extLst>
              <a:ext uri="{FF2B5EF4-FFF2-40B4-BE49-F238E27FC236}">
                <a16:creationId xmlns:a16="http://schemas.microsoft.com/office/drawing/2014/main" id="{C2FF1680-9FBE-894B-988C-52362CA80F67}"/>
              </a:ext>
            </a:extLst>
          </p:cNvPr>
          <p:cNvSpPr/>
          <p:nvPr/>
        </p:nvSpPr>
        <p:spPr>
          <a:xfrm>
            <a:off x="8259116" y="960415"/>
            <a:ext cx="1824025" cy="2584689"/>
          </a:xfrm>
          <a:prstGeom prst="rect">
            <a:avLst/>
          </a:prstGeom>
          <a:blipFill>
            <a:blip r:embed="rId10" cstate="print"/>
            <a:stretch>
              <a:fillRect/>
            </a:stretch>
          </a:blipFill>
        </p:spPr>
        <p:txBody>
          <a:bodyPr wrap="square" lIns="0" tIns="0" rIns="0" bIns="0" rtlCol="0"/>
          <a:lstStyle/>
          <a:p>
            <a:endParaRPr sz="1790"/>
          </a:p>
        </p:txBody>
      </p:sp>
      <p:sp>
        <p:nvSpPr>
          <p:cNvPr id="64" name="object 29">
            <a:extLst>
              <a:ext uri="{FF2B5EF4-FFF2-40B4-BE49-F238E27FC236}">
                <a16:creationId xmlns:a16="http://schemas.microsoft.com/office/drawing/2014/main" id="{C82A8BD3-2E0C-2D46-A6D1-7C57F1497B58}"/>
              </a:ext>
            </a:extLst>
          </p:cNvPr>
          <p:cNvSpPr/>
          <p:nvPr/>
        </p:nvSpPr>
        <p:spPr>
          <a:xfrm>
            <a:off x="8259115" y="960404"/>
            <a:ext cx="1824151" cy="2584740"/>
          </a:xfrm>
          <a:custGeom>
            <a:avLst/>
            <a:gdLst/>
            <a:ahLst/>
            <a:cxnLst/>
            <a:rect l="l" t="t" r="r" b="b"/>
            <a:pathLst>
              <a:path w="1835150" h="2600325">
                <a:moveTo>
                  <a:pt x="0" y="2600286"/>
                </a:moveTo>
                <a:lnTo>
                  <a:pt x="1835023" y="2600286"/>
                </a:lnTo>
                <a:lnTo>
                  <a:pt x="1835023" y="0"/>
                </a:lnTo>
                <a:lnTo>
                  <a:pt x="0" y="0"/>
                </a:lnTo>
                <a:lnTo>
                  <a:pt x="0" y="2600286"/>
                </a:lnTo>
                <a:close/>
              </a:path>
            </a:pathLst>
          </a:custGeom>
          <a:ln w="5981">
            <a:solidFill>
              <a:srgbClr val="000000"/>
            </a:solidFill>
          </a:ln>
        </p:spPr>
        <p:txBody>
          <a:bodyPr wrap="square" lIns="0" tIns="0" rIns="0" bIns="0" rtlCol="0"/>
          <a:lstStyle/>
          <a:p>
            <a:endParaRPr sz="1790"/>
          </a:p>
        </p:txBody>
      </p:sp>
      <p:sp>
        <p:nvSpPr>
          <p:cNvPr id="65" name="object 50">
            <a:extLst>
              <a:ext uri="{FF2B5EF4-FFF2-40B4-BE49-F238E27FC236}">
                <a16:creationId xmlns:a16="http://schemas.microsoft.com/office/drawing/2014/main" id="{C890D1CD-AEEB-2145-9887-3C3333E15CDB}"/>
              </a:ext>
            </a:extLst>
          </p:cNvPr>
          <p:cNvSpPr/>
          <p:nvPr/>
        </p:nvSpPr>
        <p:spPr>
          <a:xfrm>
            <a:off x="2156894" y="3632129"/>
            <a:ext cx="1824012" cy="2584689"/>
          </a:xfrm>
          <a:prstGeom prst="rect">
            <a:avLst/>
          </a:prstGeom>
          <a:blipFill>
            <a:blip r:embed="rId11" cstate="print"/>
            <a:stretch>
              <a:fillRect/>
            </a:stretch>
          </a:blipFill>
        </p:spPr>
        <p:txBody>
          <a:bodyPr wrap="square" lIns="0" tIns="0" rIns="0" bIns="0" rtlCol="0"/>
          <a:lstStyle/>
          <a:p>
            <a:endParaRPr sz="1790"/>
          </a:p>
        </p:txBody>
      </p:sp>
      <p:sp>
        <p:nvSpPr>
          <p:cNvPr id="66" name="object 51">
            <a:extLst>
              <a:ext uri="{FF2B5EF4-FFF2-40B4-BE49-F238E27FC236}">
                <a16:creationId xmlns:a16="http://schemas.microsoft.com/office/drawing/2014/main" id="{1A8D5762-A05C-6746-88A5-81FF9738F96F}"/>
              </a:ext>
            </a:extLst>
          </p:cNvPr>
          <p:cNvSpPr/>
          <p:nvPr/>
        </p:nvSpPr>
        <p:spPr>
          <a:xfrm>
            <a:off x="2156883" y="3632118"/>
            <a:ext cx="1824151" cy="2584740"/>
          </a:xfrm>
          <a:custGeom>
            <a:avLst/>
            <a:gdLst/>
            <a:ahLst/>
            <a:cxnLst/>
            <a:rect l="l" t="t" r="r" b="b"/>
            <a:pathLst>
              <a:path w="1835150" h="2600325">
                <a:moveTo>
                  <a:pt x="0" y="2600286"/>
                </a:moveTo>
                <a:lnTo>
                  <a:pt x="1835023" y="2600286"/>
                </a:lnTo>
                <a:lnTo>
                  <a:pt x="1835023" y="0"/>
                </a:lnTo>
                <a:lnTo>
                  <a:pt x="0" y="0"/>
                </a:lnTo>
                <a:lnTo>
                  <a:pt x="0" y="2600286"/>
                </a:lnTo>
                <a:close/>
              </a:path>
            </a:pathLst>
          </a:custGeom>
          <a:ln w="5981">
            <a:solidFill>
              <a:srgbClr val="000000"/>
            </a:solidFill>
          </a:ln>
        </p:spPr>
        <p:txBody>
          <a:bodyPr wrap="square" lIns="0" tIns="0" rIns="0" bIns="0" rtlCol="0"/>
          <a:lstStyle/>
          <a:p>
            <a:endParaRPr sz="1790"/>
          </a:p>
        </p:txBody>
      </p:sp>
      <p:sp>
        <p:nvSpPr>
          <p:cNvPr id="67" name="object 52">
            <a:extLst>
              <a:ext uri="{FF2B5EF4-FFF2-40B4-BE49-F238E27FC236}">
                <a16:creationId xmlns:a16="http://schemas.microsoft.com/office/drawing/2014/main" id="{7176B859-A369-D342-86F9-9EB835697457}"/>
              </a:ext>
            </a:extLst>
          </p:cNvPr>
          <p:cNvSpPr/>
          <p:nvPr/>
        </p:nvSpPr>
        <p:spPr>
          <a:xfrm>
            <a:off x="8259116" y="3627611"/>
            <a:ext cx="1824025" cy="2584689"/>
          </a:xfrm>
          <a:prstGeom prst="rect">
            <a:avLst/>
          </a:prstGeom>
          <a:blipFill>
            <a:blip r:embed="rId12" cstate="print"/>
            <a:stretch>
              <a:fillRect/>
            </a:stretch>
          </a:blipFill>
        </p:spPr>
        <p:txBody>
          <a:bodyPr wrap="square" lIns="0" tIns="0" rIns="0" bIns="0" rtlCol="0"/>
          <a:lstStyle/>
          <a:p>
            <a:endParaRPr sz="1790"/>
          </a:p>
        </p:txBody>
      </p:sp>
      <p:sp>
        <p:nvSpPr>
          <p:cNvPr id="68" name="object 53">
            <a:extLst>
              <a:ext uri="{FF2B5EF4-FFF2-40B4-BE49-F238E27FC236}">
                <a16:creationId xmlns:a16="http://schemas.microsoft.com/office/drawing/2014/main" id="{E6639FFA-76C6-BA45-8BD7-37E190832699}"/>
              </a:ext>
            </a:extLst>
          </p:cNvPr>
          <p:cNvSpPr/>
          <p:nvPr/>
        </p:nvSpPr>
        <p:spPr>
          <a:xfrm>
            <a:off x="8259115" y="3627612"/>
            <a:ext cx="1824151" cy="2584740"/>
          </a:xfrm>
          <a:custGeom>
            <a:avLst/>
            <a:gdLst/>
            <a:ahLst/>
            <a:cxnLst/>
            <a:rect l="l" t="t" r="r" b="b"/>
            <a:pathLst>
              <a:path w="1835150" h="2600325">
                <a:moveTo>
                  <a:pt x="0" y="2600286"/>
                </a:moveTo>
                <a:lnTo>
                  <a:pt x="1835023" y="2600286"/>
                </a:lnTo>
                <a:lnTo>
                  <a:pt x="1835023" y="0"/>
                </a:lnTo>
                <a:lnTo>
                  <a:pt x="0" y="0"/>
                </a:lnTo>
                <a:lnTo>
                  <a:pt x="0" y="2600286"/>
                </a:lnTo>
                <a:close/>
              </a:path>
            </a:pathLst>
          </a:custGeom>
          <a:ln w="5981">
            <a:solidFill>
              <a:srgbClr val="000000"/>
            </a:solidFill>
          </a:ln>
        </p:spPr>
        <p:txBody>
          <a:bodyPr wrap="square" lIns="0" tIns="0" rIns="0" bIns="0" rtlCol="0"/>
          <a:lstStyle/>
          <a:p>
            <a:endParaRPr sz="1790"/>
          </a:p>
        </p:txBody>
      </p:sp>
      <p:sp>
        <p:nvSpPr>
          <p:cNvPr id="69" name="object 55">
            <a:extLst>
              <a:ext uri="{FF2B5EF4-FFF2-40B4-BE49-F238E27FC236}">
                <a16:creationId xmlns:a16="http://schemas.microsoft.com/office/drawing/2014/main" id="{FA5E9D23-D2F4-C442-9E68-561C1EE4E3AD}"/>
              </a:ext>
            </a:extLst>
          </p:cNvPr>
          <p:cNvSpPr/>
          <p:nvPr/>
        </p:nvSpPr>
        <p:spPr>
          <a:xfrm>
            <a:off x="126149" y="957421"/>
            <a:ext cx="1824151" cy="1158872"/>
          </a:xfrm>
          <a:custGeom>
            <a:avLst/>
            <a:gdLst/>
            <a:ahLst/>
            <a:cxnLst/>
            <a:rect l="l" t="t" r="r" b="b"/>
            <a:pathLst>
              <a:path w="1835150" h="1165860">
                <a:moveTo>
                  <a:pt x="1834642" y="0"/>
                </a:moveTo>
                <a:lnTo>
                  <a:pt x="561594" y="0"/>
                </a:lnTo>
                <a:lnTo>
                  <a:pt x="0" y="328764"/>
                </a:lnTo>
                <a:lnTo>
                  <a:pt x="0" y="1165771"/>
                </a:lnTo>
                <a:lnTo>
                  <a:pt x="1834642" y="71361"/>
                </a:lnTo>
                <a:lnTo>
                  <a:pt x="1834642" y="0"/>
                </a:lnTo>
                <a:close/>
              </a:path>
            </a:pathLst>
          </a:custGeom>
          <a:solidFill>
            <a:srgbClr val="83345E"/>
          </a:solidFill>
        </p:spPr>
        <p:txBody>
          <a:bodyPr wrap="square" lIns="0" tIns="0" rIns="0" bIns="0" rtlCol="0"/>
          <a:lstStyle/>
          <a:p>
            <a:endParaRPr sz="1790"/>
          </a:p>
        </p:txBody>
      </p:sp>
      <p:sp>
        <p:nvSpPr>
          <p:cNvPr id="70" name="object 56">
            <a:extLst>
              <a:ext uri="{FF2B5EF4-FFF2-40B4-BE49-F238E27FC236}">
                <a16:creationId xmlns:a16="http://schemas.microsoft.com/office/drawing/2014/main" id="{80FF0DBA-4FF6-F248-948E-28671876A8E1}"/>
              </a:ext>
            </a:extLst>
          </p:cNvPr>
          <p:cNvSpPr txBox="1"/>
          <p:nvPr/>
        </p:nvSpPr>
        <p:spPr>
          <a:xfrm rot="19800000">
            <a:off x="120147" y="1140205"/>
            <a:ext cx="715315" cy="152965"/>
          </a:xfrm>
          <a:prstGeom prst="rect">
            <a:avLst/>
          </a:prstGeom>
        </p:spPr>
        <p:txBody>
          <a:bodyPr vert="horz" wrap="square" lIns="0" tIns="0" rIns="0" bIns="0" rtlCol="0">
            <a:spAutoFit/>
          </a:bodyPr>
          <a:lstStyle/>
          <a:p>
            <a:pPr>
              <a:lnSpc>
                <a:spcPts val="1178"/>
              </a:lnSpc>
            </a:pPr>
            <a:r>
              <a:rPr sz="994" b="1" spc="-40" dirty="0">
                <a:solidFill>
                  <a:srgbClr val="FFFFFF"/>
                </a:solidFill>
                <a:latin typeface="FrutigerLTStd-Bold"/>
                <a:cs typeface="FrutigerLTStd-Bold"/>
              </a:rPr>
              <a:t>A</a:t>
            </a:r>
            <a:r>
              <a:rPr sz="994" b="1" dirty="0">
                <a:solidFill>
                  <a:srgbClr val="FFFFFF"/>
                </a:solidFill>
                <a:latin typeface="FrutigerLTStd-Bold"/>
                <a:cs typeface="FrutigerLTStd-Bold"/>
              </a:rPr>
              <a:t>vailable</a:t>
            </a:r>
            <a:r>
              <a:rPr sz="994" b="1" spc="-10" dirty="0">
                <a:solidFill>
                  <a:srgbClr val="FFFFFF"/>
                </a:solidFill>
                <a:latin typeface="FrutigerLTStd-Bold"/>
                <a:cs typeface="FrutigerLTStd-Bold"/>
              </a:rPr>
              <a:t> </a:t>
            </a:r>
            <a:r>
              <a:rPr sz="1491" b="1" baseline="2777" dirty="0">
                <a:solidFill>
                  <a:srgbClr val="FFFFFF"/>
                </a:solidFill>
                <a:latin typeface="FrutigerLTStd-Bold"/>
                <a:cs typeface="FrutigerLTStd-Bold"/>
              </a:rPr>
              <a:t>in</a:t>
            </a:r>
            <a:endParaRPr sz="1491" baseline="2777">
              <a:latin typeface="FrutigerLTStd-Bold"/>
              <a:cs typeface="FrutigerLTStd-Bold"/>
            </a:endParaRPr>
          </a:p>
        </p:txBody>
      </p:sp>
      <p:sp>
        <p:nvSpPr>
          <p:cNvPr id="71" name="object 57">
            <a:extLst>
              <a:ext uri="{FF2B5EF4-FFF2-40B4-BE49-F238E27FC236}">
                <a16:creationId xmlns:a16="http://schemas.microsoft.com/office/drawing/2014/main" id="{EF1A815F-6C02-494E-A281-7F22A0C9732C}"/>
              </a:ext>
            </a:extLst>
          </p:cNvPr>
          <p:cNvSpPr txBox="1"/>
          <p:nvPr/>
        </p:nvSpPr>
        <p:spPr>
          <a:xfrm rot="19800000">
            <a:off x="197528" y="1430802"/>
            <a:ext cx="165762" cy="152328"/>
          </a:xfrm>
          <a:prstGeom prst="rect">
            <a:avLst/>
          </a:prstGeom>
        </p:spPr>
        <p:txBody>
          <a:bodyPr vert="horz" wrap="square" lIns="0" tIns="0" rIns="0" bIns="0" rtlCol="0">
            <a:spAutoFit/>
          </a:bodyPr>
          <a:lstStyle/>
          <a:p>
            <a:pPr>
              <a:lnSpc>
                <a:spcPct val="100000"/>
              </a:lnSpc>
            </a:pPr>
            <a:r>
              <a:rPr sz="994" b="1" i="1" dirty="0">
                <a:solidFill>
                  <a:srgbClr val="FFFFFF"/>
                </a:solidFill>
                <a:latin typeface="FrutigerLTStd-BoldItalic"/>
                <a:cs typeface="FrutigerLTStd-BoldItalic"/>
              </a:rPr>
              <a:t>•</a:t>
            </a:r>
            <a:endParaRPr sz="994">
              <a:latin typeface="FrutigerLTStd-BoldItalic"/>
              <a:cs typeface="FrutigerLTStd-BoldItalic"/>
            </a:endParaRPr>
          </a:p>
        </p:txBody>
      </p:sp>
      <p:sp>
        <p:nvSpPr>
          <p:cNvPr id="72" name="object 58">
            <a:extLst>
              <a:ext uri="{FF2B5EF4-FFF2-40B4-BE49-F238E27FC236}">
                <a16:creationId xmlns:a16="http://schemas.microsoft.com/office/drawing/2014/main" id="{020D68CB-92EB-7E4A-A82C-8ADE9578D5DE}"/>
              </a:ext>
            </a:extLst>
          </p:cNvPr>
          <p:cNvSpPr txBox="1"/>
          <p:nvPr/>
        </p:nvSpPr>
        <p:spPr>
          <a:xfrm rot="19800000">
            <a:off x="274413" y="1561328"/>
            <a:ext cx="165762" cy="152328"/>
          </a:xfrm>
          <a:prstGeom prst="rect">
            <a:avLst/>
          </a:prstGeom>
        </p:spPr>
        <p:txBody>
          <a:bodyPr vert="horz" wrap="square" lIns="0" tIns="0" rIns="0" bIns="0" rtlCol="0">
            <a:spAutoFit/>
          </a:bodyPr>
          <a:lstStyle/>
          <a:p>
            <a:pPr>
              <a:lnSpc>
                <a:spcPct val="100000"/>
              </a:lnSpc>
            </a:pPr>
            <a:r>
              <a:rPr sz="994" b="1" i="1" dirty="0">
                <a:solidFill>
                  <a:srgbClr val="FFFFFF"/>
                </a:solidFill>
                <a:latin typeface="FrutigerLTStd-BoldItalic"/>
                <a:cs typeface="FrutigerLTStd-BoldItalic"/>
              </a:rPr>
              <a:t>•</a:t>
            </a:r>
            <a:endParaRPr sz="994">
              <a:latin typeface="FrutigerLTStd-BoldItalic"/>
              <a:cs typeface="FrutigerLTStd-BoldItalic"/>
            </a:endParaRPr>
          </a:p>
        </p:txBody>
      </p:sp>
      <p:sp>
        <p:nvSpPr>
          <p:cNvPr id="73" name="object 59">
            <a:extLst>
              <a:ext uri="{FF2B5EF4-FFF2-40B4-BE49-F238E27FC236}">
                <a16:creationId xmlns:a16="http://schemas.microsoft.com/office/drawing/2014/main" id="{1022039C-D570-114F-8406-614D007FCFB0}"/>
              </a:ext>
            </a:extLst>
          </p:cNvPr>
          <p:cNvSpPr txBox="1"/>
          <p:nvPr/>
        </p:nvSpPr>
        <p:spPr>
          <a:xfrm rot="19800000">
            <a:off x="351298" y="1691853"/>
            <a:ext cx="165762" cy="152328"/>
          </a:xfrm>
          <a:prstGeom prst="rect">
            <a:avLst/>
          </a:prstGeom>
        </p:spPr>
        <p:txBody>
          <a:bodyPr vert="horz" wrap="square" lIns="0" tIns="0" rIns="0" bIns="0" rtlCol="0">
            <a:spAutoFit/>
          </a:bodyPr>
          <a:lstStyle/>
          <a:p>
            <a:pPr>
              <a:lnSpc>
                <a:spcPct val="100000"/>
              </a:lnSpc>
            </a:pPr>
            <a:r>
              <a:rPr sz="994" b="1" i="1" dirty="0">
                <a:solidFill>
                  <a:srgbClr val="FFFFFF"/>
                </a:solidFill>
                <a:latin typeface="FrutigerLTStd-BoldItalic"/>
                <a:cs typeface="FrutigerLTStd-BoldItalic"/>
              </a:rPr>
              <a:t>•</a:t>
            </a:r>
            <a:endParaRPr sz="994">
              <a:latin typeface="FrutigerLTStd-BoldItalic"/>
              <a:cs typeface="FrutigerLTStd-BoldItalic"/>
            </a:endParaRPr>
          </a:p>
        </p:txBody>
      </p:sp>
      <p:sp>
        <p:nvSpPr>
          <p:cNvPr id="74" name="object 60">
            <a:extLst>
              <a:ext uri="{FF2B5EF4-FFF2-40B4-BE49-F238E27FC236}">
                <a16:creationId xmlns:a16="http://schemas.microsoft.com/office/drawing/2014/main" id="{ACA8750C-FE63-664B-9C14-AC9DB8331ADD}"/>
              </a:ext>
            </a:extLst>
          </p:cNvPr>
          <p:cNvSpPr txBox="1"/>
          <p:nvPr/>
        </p:nvSpPr>
        <p:spPr>
          <a:xfrm rot="19800000">
            <a:off x="406205" y="1223457"/>
            <a:ext cx="455161" cy="152965"/>
          </a:xfrm>
          <a:prstGeom prst="rect">
            <a:avLst/>
          </a:prstGeom>
        </p:spPr>
        <p:txBody>
          <a:bodyPr vert="horz" wrap="square" lIns="0" tIns="0" rIns="0" bIns="0" rtlCol="0">
            <a:spAutoFit/>
          </a:bodyPr>
          <a:lstStyle/>
          <a:p>
            <a:pPr>
              <a:lnSpc>
                <a:spcPts val="1188"/>
              </a:lnSpc>
            </a:pPr>
            <a:r>
              <a:rPr sz="994" b="1" i="1" dirty="0">
                <a:solidFill>
                  <a:srgbClr val="FFFFFF"/>
                </a:solidFill>
                <a:latin typeface="FrutigerLTStd-BoldItalic"/>
                <a:cs typeface="FrutigerLTStd-BoldItalic"/>
              </a:rPr>
              <a:t>English</a:t>
            </a:r>
            <a:endParaRPr sz="994">
              <a:latin typeface="FrutigerLTStd-BoldItalic"/>
              <a:cs typeface="FrutigerLTStd-BoldItalic"/>
            </a:endParaRPr>
          </a:p>
        </p:txBody>
      </p:sp>
      <p:sp>
        <p:nvSpPr>
          <p:cNvPr id="75" name="object 61">
            <a:extLst>
              <a:ext uri="{FF2B5EF4-FFF2-40B4-BE49-F238E27FC236}">
                <a16:creationId xmlns:a16="http://schemas.microsoft.com/office/drawing/2014/main" id="{6405A0DF-4EBA-5F4F-995C-F7B1A5A1110F}"/>
              </a:ext>
            </a:extLst>
          </p:cNvPr>
          <p:cNvSpPr txBox="1"/>
          <p:nvPr/>
        </p:nvSpPr>
        <p:spPr>
          <a:xfrm rot="19800000">
            <a:off x="484391" y="1362748"/>
            <a:ext cx="421992" cy="152965"/>
          </a:xfrm>
          <a:prstGeom prst="rect">
            <a:avLst/>
          </a:prstGeom>
        </p:spPr>
        <p:txBody>
          <a:bodyPr vert="horz" wrap="square" lIns="0" tIns="0" rIns="0" bIns="0" rtlCol="0">
            <a:spAutoFit/>
          </a:bodyPr>
          <a:lstStyle/>
          <a:p>
            <a:pPr>
              <a:lnSpc>
                <a:spcPts val="1188"/>
              </a:lnSpc>
            </a:pPr>
            <a:r>
              <a:rPr sz="994" b="1" i="1" dirty="0">
                <a:solidFill>
                  <a:srgbClr val="FFFFFF"/>
                </a:solidFill>
                <a:latin typeface="FrutigerLTStd-BoldItalic"/>
                <a:cs typeface="FrutigerLTStd-BoldItalic"/>
              </a:rPr>
              <a:t>French</a:t>
            </a:r>
            <a:endParaRPr sz="994">
              <a:latin typeface="FrutigerLTStd-BoldItalic"/>
              <a:cs typeface="FrutigerLTStd-BoldItalic"/>
            </a:endParaRPr>
          </a:p>
        </p:txBody>
      </p:sp>
      <p:sp>
        <p:nvSpPr>
          <p:cNvPr id="76" name="object 62">
            <a:extLst>
              <a:ext uri="{FF2B5EF4-FFF2-40B4-BE49-F238E27FC236}">
                <a16:creationId xmlns:a16="http://schemas.microsoft.com/office/drawing/2014/main" id="{6E070881-0037-B446-B368-34FA2146BF92}"/>
              </a:ext>
            </a:extLst>
          </p:cNvPr>
          <p:cNvSpPr txBox="1"/>
          <p:nvPr/>
        </p:nvSpPr>
        <p:spPr>
          <a:xfrm rot="19800000">
            <a:off x="558620" y="1475430"/>
            <a:ext cx="488438" cy="152965"/>
          </a:xfrm>
          <a:prstGeom prst="rect">
            <a:avLst/>
          </a:prstGeom>
        </p:spPr>
        <p:txBody>
          <a:bodyPr vert="horz" wrap="square" lIns="0" tIns="0" rIns="0" bIns="0" rtlCol="0">
            <a:spAutoFit/>
          </a:bodyPr>
          <a:lstStyle/>
          <a:p>
            <a:pPr>
              <a:lnSpc>
                <a:spcPts val="1188"/>
              </a:lnSpc>
            </a:pPr>
            <a:r>
              <a:rPr sz="994" b="1" i="1" dirty="0">
                <a:solidFill>
                  <a:srgbClr val="FFFFFF"/>
                </a:solidFill>
                <a:latin typeface="FrutigerLTStd-BoldItalic"/>
                <a:cs typeface="FrutigerLTStd-BoldItalic"/>
              </a:rPr>
              <a:t>Spanish</a:t>
            </a:r>
            <a:endParaRPr sz="994">
              <a:latin typeface="FrutigerLTStd-BoldItalic"/>
              <a:cs typeface="FrutigerLTStd-BoldItalic"/>
            </a:endParaRPr>
          </a:p>
        </p:txBody>
      </p:sp>
      <p:pic>
        <p:nvPicPr>
          <p:cNvPr id="77" name="Picture 76">
            <a:extLst>
              <a:ext uri="{FF2B5EF4-FFF2-40B4-BE49-F238E27FC236}">
                <a16:creationId xmlns:a16="http://schemas.microsoft.com/office/drawing/2014/main" id="{3482A9A6-16AE-1F47-AD58-0E6818F20FDC}"/>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34229" y="3627611"/>
            <a:ext cx="1812695" cy="2574743"/>
          </a:xfrm>
          <a:prstGeom prst="rect">
            <a:avLst/>
          </a:prstGeom>
          <a:noFill/>
          <a:ln>
            <a:solidFill>
              <a:schemeClr val="tx1"/>
            </a:solidFill>
          </a:ln>
        </p:spPr>
      </p:pic>
      <p:pic>
        <p:nvPicPr>
          <p:cNvPr id="78" name="Picture 77">
            <a:extLst>
              <a:ext uri="{FF2B5EF4-FFF2-40B4-BE49-F238E27FC236}">
                <a16:creationId xmlns:a16="http://schemas.microsoft.com/office/drawing/2014/main" id="{556BC5F8-CD2C-3547-B49B-BC0B20EF2644}"/>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187616" y="1732292"/>
            <a:ext cx="1812695" cy="1812695"/>
          </a:xfrm>
          <a:prstGeom prst="rect">
            <a:avLst/>
          </a:prstGeom>
          <a:noFill/>
          <a:ln>
            <a:solidFill>
              <a:schemeClr val="tx1"/>
            </a:solidFill>
          </a:ln>
        </p:spPr>
      </p:pic>
      <p:sp>
        <p:nvSpPr>
          <p:cNvPr id="79" name="object 28">
            <a:extLst>
              <a:ext uri="{FF2B5EF4-FFF2-40B4-BE49-F238E27FC236}">
                <a16:creationId xmlns:a16="http://schemas.microsoft.com/office/drawing/2014/main" id="{3AF26D3A-52DA-5A44-BA9B-4B63849540D2}"/>
              </a:ext>
            </a:extLst>
          </p:cNvPr>
          <p:cNvSpPr/>
          <p:nvPr/>
        </p:nvSpPr>
        <p:spPr>
          <a:xfrm>
            <a:off x="6224288" y="3645024"/>
            <a:ext cx="1813024" cy="2592403"/>
          </a:xfrm>
          <a:prstGeom prst="rect">
            <a:avLst/>
          </a:prstGeom>
          <a:blipFill>
            <a:blip r:embed="rId15" cstate="screen">
              <a:extLst>
                <a:ext uri="{28A0092B-C50C-407E-A947-70E740481C1C}">
                  <a14:useLocalDpi xmlns:a14="http://schemas.microsoft.com/office/drawing/2010/main"/>
                </a:ext>
              </a:extLst>
            </a:blip>
            <a:stretch>
              <a:fillRect/>
            </a:stretch>
          </a:blipFill>
          <a:ln w="3175">
            <a:solidFill>
              <a:schemeClr val="bg2"/>
            </a:solidFill>
          </a:ln>
        </p:spPr>
        <p:txBody>
          <a:bodyPr wrap="square" lIns="0" tIns="0" rIns="0" bIns="0" rtlCol="0"/>
          <a:lstStyle/>
          <a:p>
            <a:endParaRPr/>
          </a:p>
        </p:txBody>
      </p:sp>
      <p:pic>
        <p:nvPicPr>
          <p:cNvPr id="81" name="Picture 80">
            <a:extLst>
              <a:ext uri="{FF2B5EF4-FFF2-40B4-BE49-F238E27FC236}">
                <a16:creationId xmlns:a16="http://schemas.microsoft.com/office/drawing/2014/main" id="{28FD94BF-6AA7-D340-B662-2782AB5FA56F}"/>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239700" y="984520"/>
            <a:ext cx="1809356" cy="2560467"/>
          </a:xfrm>
          <a:prstGeom prst="rect">
            <a:avLst/>
          </a:prstGeom>
          <a:ln w="3175">
            <a:solidFill>
              <a:schemeClr val="tx1"/>
            </a:solidFill>
          </a:ln>
        </p:spPr>
      </p:pic>
      <p:pic>
        <p:nvPicPr>
          <p:cNvPr id="40" name="Content Placeholder 9">
            <a:extLst>
              <a:ext uri="{FF2B5EF4-FFF2-40B4-BE49-F238E27FC236}">
                <a16:creationId xmlns:a16="http://schemas.microsoft.com/office/drawing/2014/main" id="{4120A262-247F-BF4B-ACE0-DDE05662B2F9}"/>
              </a:ext>
            </a:extLst>
          </p:cNvPr>
          <p:cNvPicPr>
            <a:picLocks noGrp="1" noChangeAspect="1"/>
          </p:cNvPicPr>
          <p:nvPr>
            <p:ph idx="1"/>
          </p:nvPr>
        </p:nvPicPr>
        <p:blipFill rotWithShape="1">
          <a:blip r:embed="rId17" cstate="screen">
            <a:extLst>
              <a:ext uri="{28A0092B-C50C-407E-A947-70E740481C1C}">
                <a14:useLocalDpi xmlns:a14="http://schemas.microsoft.com/office/drawing/2010/main"/>
              </a:ext>
            </a:extLst>
          </a:blip>
          <a:srcRect/>
          <a:stretch/>
        </p:blipFill>
        <p:spPr>
          <a:xfrm>
            <a:off x="4187616" y="3645024"/>
            <a:ext cx="1826623" cy="2551069"/>
          </a:xfrm>
          <a:blipFill>
            <a:blip r:embed="rId11" cstate="print"/>
            <a:stretch>
              <a:fillRect/>
            </a:stretch>
          </a:blipFill>
        </p:spPr>
      </p:pic>
      <p:pic>
        <p:nvPicPr>
          <p:cNvPr id="37" name="Picture 36">
            <a:extLst>
              <a:ext uri="{FF2B5EF4-FFF2-40B4-BE49-F238E27FC236}">
                <a16:creationId xmlns:a16="http://schemas.microsoft.com/office/drawing/2014/main" id="{85B67A1F-4461-4B12-9BB5-ED15BD844DC9}"/>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0293190" y="3645024"/>
            <a:ext cx="1812125" cy="2574743"/>
          </a:xfrm>
          <a:prstGeom prst="rect">
            <a:avLst/>
          </a:prstGeom>
          <a:ln w="6350">
            <a:solidFill>
              <a:schemeClr val="tx1"/>
            </a:solidFill>
          </a:ln>
        </p:spPr>
      </p:pic>
    </p:spTree>
    <p:extLst>
      <p:ext uri="{BB962C8B-B14F-4D97-AF65-F5344CB8AC3E}">
        <p14:creationId xmlns:p14="http://schemas.microsoft.com/office/powerpoint/2010/main" val="909688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CFC8E84-CF7F-2F4F-881B-8D7473850D40}" type="slidenum">
              <a:rPr lang="en-US" smtClean="0"/>
              <a:pPr/>
              <a:t>14</a:t>
            </a:fld>
            <a:endParaRPr lang="en-US"/>
          </a:p>
        </p:txBody>
      </p:sp>
      <p:sp>
        <p:nvSpPr>
          <p:cNvPr id="5" name="Title 4"/>
          <p:cNvSpPr>
            <a:spLocks noGrp="1"/>
          </p:cNvSpPr>
          <p:nvPr>
            <p:ph type="title"/>
          </p:nvPr>
        </p:nvSpPr>
        <p:spPr/>
        <p:txBody>
          <a:bodyPr/>
          <a:lstStyle/>
          <a:p>
            <a:r>
              <a:rPr lang="en-GB" dirty="0"/>
              <a:t>National urban policies: recent developments</a:t>
            </a:r>
          </a:p>
        </p:txBody>
      </p:sp>
      <p:sp>
        <p:nvSpPr>
          <p:cNvPr id="8" name="Content Placeholder 2">
            <a:extLst>
              <a:ext uri="{FF2B5EF4-FFF2-40B4-BE49-F238E27FC236}">
                <a16:creationId xmlns:a16="http://schemas.microsoft.com/office/drawing/2014/main" id="{BC500A25-6BC4-474C-8219-252FDB5BC521}"/>
              </a:ext>
            </a:extLst>
          </p:cNvPr>
          <p:cNvSpPr>
            <a:spLocks noGrp="1"/>
          </p:cNvSpPr>
          <p:nvPr>
            <p:ph sz="half" idx="1"/>
          </p:nvPr>
        </p:nvSpPr>
        <p:spPr>
          <a:xfrm>
            <a:off x="270655" y="999348"/>
            <a:ext cx="5384543" cy="5322846"/>
          </a:xfrm>
        </p:spPr>
        <p:txBody>
          <a:bodyPr anchor="t" anchorCtr="0">
            <a:normAutofit/>
          </a:bodyPr>
          <a:lstStyle/>
          <a:p>
            <a:r>
              <a:rPr lang="en-GB" dirty="0"/>
              <a:t>Endorsement of new SDG indicator 11.a, which strengthens and demonstrates the significant role NUPs play in urban development. </a:t>
            </a:r>
          </a:p>
          <a:p>
            <a:r>
              <a:rPr lang="en-GB" b="1" i="1" dirty="0"/>
              <a:t>“Number of countries that have national urban policies or regional development plans that: (a) respond to population dynamics, (b) ensure balanced territorial development, (c) increase local fiscal space”.  </a:t>
            </a:r>
            <a:endParaRPr lang="en-US" b="1" i="1" dirty="0"/>
          </a:p>
          <a:p>
            <a:r>
              <a:rPr lang="en-GB" dirty="0"/>
              <a:t>Expected to be fully adopted and endorsed at the 51st Session of the UN Statistical Commission in New York in March 2020. </a:t>
            </a:r>
          </a:p>
        </p:txBody>
      </p:sp>
      <p:sp>
        <p:nvSpPr>
          <p:cNvPr id="11" name="Content Placeholder 2">
            <a:extLst>
              <a:ext uri="{FF2B5EF4-FFF2-40B4-BE49-F238E27FC236}">
                <a16:creationId xmlns:a16="http://schemas.microsoft.com/office/drawing/2014/main" id="{BC4F05E6-5220-4A72-A7C5-E48F0B16B6B2}"/>
              </a:ext>
            </a:extLst>
          </p:cNvPr>
          <p:cNvSpPr txBox="1">
            <a:spLocks/>
          </p:cNvSpPr>
          <p:nvPr/>
        </p:nvSpPr>
        <p:spPr>
          <a:xfrm>
            <a:off x="5909914" y="999348"/>
            <a:ext cx="5938786" cy="5322846"/>
          </a:xfrm>
          <a:prstGeom prst="rect">
            <a:avLst/>
          </a:prstGeom>
        </p:spPr>
        <p:txBody>
          <a:bodyPr vert="horz" lIns="45720" tIns="45720" rIns="45720" bIns="45720" rtlCol="0" anchor="t" anchorCtr="0">
            <a:normAutofit/>
          </a:bodyPr>
          <a:lstStyle>
            <a:lvl1pPr marL="91440" indent="-91440" algn="l" defTabSz="914400" rtl="0" eaLnBrk="1" latinLnBrk="0" hangingPunct="1">
              <a:lnSpc>
                <a:spcPct val="90000"/>
              </a:lnSpc>
              <a:spcBef>
                <a:spcPts val="1200"/>
              </a:spcBef>
              <a:spcAft>
                <a:spcPts val="200"/>
              </a:spcAft>
              <a:buClr>
                <a:schemeClr val="tx1"/>
              </a:buClr>
              <a:buSzPct val="100000"/>
              <a:buFont typeface="Tw Cen MT" panose="020B0602020104020603" pitchFamily="34" charset="0"/>
              <a:buChar char=" "/>
              <a:defRPr lang="en-US" sz="2200" kern="1200" smtClean="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tx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tx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tx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tx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Adoption of the </a:t>
            </a:r>
            <a:r>
              <a:rPr lang="en-US" i="1" dirty="0"/>
              <a:t>UN-Habitat Strategic Plan 2020-2023 </a:t>
            </a:r>
            <a:r>
              <a:rPr lang="en-US" dirty="0"/>
              <a:t>with four domains of change: </a:t>
            </a:r>
          </a:p>
          <a:p>
            <a:pPr marL="630936" lvl="1" indent="-274320">
              <a:buSzPct val="90000"/>
              <a:buFont typeface="Wingdings" panose="05000000000000000000" pitchFamily="2" charset="2"/>
              <a:buChar char="§"/>
            </a:pPr>
            <a:r>
              <a:rPr lang="en-US" dirty="0"/>
              <a:t>Reduced spatial inequality and poverty in communities across urban-rural continuum, </a:t>
            </a:r>
          </a:p>
          <a:p>
            <a:pPr marL="630936" lvl="1" indent="-274320">
              <a:buSzPct val="90000"/>
              <a:buFont typeface="Wingdings" panose="05000000000000000000" pitchFamily="2" charset="2"/>
              <a:buChar char="§"/>
            </a:pPr>
            <a:r>
              <a:rPr lang="en-US" dirty="0"/>
              <a:t>Enhanced shared prosperity for cities and regions, </a:t>
            </a:r>
          </a:p>
          <a:p>
            <a:pPr marL="630936" lvl="1" indent="-274320">
              <a:buSzPct val="90000"/>
              <a:buFont typeface="Wingdings" panose="05000000000000000000" pitchFamily="2" charset="2"/>
              <a:buChar char="§"/>
            </a:pPr>
            <a:r>
              <a:rPr lang="en-US" dirty="0"/>
              <a:t>Strengthened climate action and improved urban environment, and </a:t>
            </a:r>
          </a:p>
          <a:p>
            <a:pPr marL="630936" lvl="1" indent="-274320">
              <a:buSzPct val="90000"/>
              <a:buFont typeface="Wingdings" panose="05000000000000000000" pitchFamily="2" charset="2"/>
              <a:buChar char="§"/>
            </a:pPr>
            <a:r>
              <a:rPr lang="en-US" dirty="0"/>
              <a:t>Effective urban crisis prevention and response </a:t>
            </a:r>
          </a:p>
          <a:p>
            <a:r>
              <a:rPr lang="en-US" dirty="0" err="1"/>
              <a:t>Recognises</a:t>
            </a:r>
            <a:r>
              <a:rPr lang="en-US" dirty="0"/>
              <a:t> urban policy, governance and legislation as fundamental drivers of change.</a:t>
            </a:r>
          </a:p>
          <a:p>
            <a:r>
              <a:rPr lang="en-US" dirty="0"/>
              <a:t>Underscores the role of NUP to bring together disjointed energies and the potential of urban </a:t>
            </a:r>
            <a:r>
              <a:rPr lang="en-US" dirty="0" err="1"/>
              <a:t>centres</a:t>
            </a:r>
            <a:r>
              <a:rPr lang="en-US" dirty="0"/>
              <a:t> within national systems of cities.</a:t>
            </a:r>
          </a:p>
          <a:p>
            <a:pPr marL="228600" indent="-228600">
              <a:lnSpc>
                <a:spcPct val="100000"/>
              </a:lnSpc>
              <a:spcBef>
                <a:spcPts val="600"/>
              </a:spcBef>
              <a:buFont typeface="Arial" panose="020B0604020202020204" pitchFamily="34" charset="0"/>
              <a:buChar char="•"/>
            </a:pPr>
            <a:endParaRPr lang="en-US" sz="2400" dirty="0"/>
          </a:p>
        </p:txBody>
      </p:sp>
    </p:spTree>
    <p:extLst>
      <p:ext uri="{BB962C8B-B14F-4D97-AF65-F5344CB8AC3E}">
        <p14:creationId xmlns:p14="http://schemas.microsoft.com/office/powerpoint/2010/main" val="4193586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664731"/>
            <a:ext cx="12192001" cy="1190942"/>
          </a:xfrm>
          <a:prstGeom prst="rect">
            <a:avLst/>
          </a:prstGeom>
        </p:spPr>
      </p:pic>
      <p:sp>
        <p:nvSpPr>
          <p:cNvPr id="3" name="TextBox 2"/>
          <p:cNvSpPr txBox="1"/>
          <p:nvPr/>
        </p:nvSpPr>
        <p:spPr>
          <a:xfrm>
            <a:off x="5291575" y="4784212"/>
            <a:ext cx="1614545" cy="276999"/>
          </a:xfrm>
          <a:prstGeom prst="rect">
            <a:avLst/>
          </a:prstGeom>
          <a:noFill/>
        </p:spPr>
        <p:txBody>
          <a:bodyPr wrap="none" rtlCol="0">
            <a:spAutoFit/>
          </a:bodyPr>
          <a:lstStyle/>
          <a:p>
            <a:pPr algn="ctr"/>
            <a:r>
              <a:rPr lang="en-US" sz="1200" dirty="0">
                <a:latin typeface="Frutiger LT Std 55 Roman" charset="0"/>
                <a:ea typeface="Frutiger LT Std 55 Roman" charset="0"/>
                <a:cs typeface="Frutiger LT Std 55 Roman" charset="0"/>
              </a:rPr>
              <a:t>www.unhabitat.org</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97429" y="3180823"/>
            <a:ext cx="3397142" cy="604944"/>
          </a:xfrm>
          <a:prstGeom prst="rect">
            <a:avLst/>
          </a:prstGeom>
        </p:spPr>
      </p:pic>
      <p:pic>
        <p:nvPicPr>
          <p:cNvPr id="10" name="Picture 9"/>
          <p:cNvPicPr>
            <a:picLocks noChangeAspect="1"/>
          </p:cNvPicPr>
          <p:nvPr/>
        </p:nvPicPr>
        <p:blipFill rotWithShape="1">
          <a:blip r:embed="rId4" cstate="screen">
            <a:alphaModFix amt="50000"/>
            <a:extLst>
              <a:ext uri="{28A0092B-C50C-407E-A947-70E740481C1C}">
                <a14:useLocalDpi xmlns:a14="http://schemas.microsoft.com/office/drawing/2010/main"/>
              </a:ext>
            </a:extLst>
          </a:blip>
          <a:srcRect l="6416" t="3488" r="1085"/>
          <a:stretch/>
        </p:blipFill>
        <p:spPr>
          <a:xfrm>
            <a:off x="-1" y="365760"/>
            <a:ext cx="12204717" cy="6492240"/>
          </a:xfrm>
          <a:prstGeom prst="rect">
            <a:avLst/>
          </a:prstGeom>
        </p:spPr>
      </p:pic>
    </p:spTree>
    <p:extLst>
      <p:ext uri="{BB962C8B-B14F-4D97-AF65-F5344CB8AC3E}">
        <p14:creationId xmlns:p14="http://schemas.microsoft.com/office/powerpoint/2010/main" val="2078909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urbanization</a:t>
            </a:r>
            <a:r>
              <a:rPr lang="zh-CN" altLang="en-US" dirty="0"/>
              <a:t> </a:t>
            </a:r>
            <a:r>
              <a:rPr lang="en-US" altLang="zh-CN" dirty="0"/>
              <a:t>globally</a:t>
            </a:r>
            <a:endParaRPr lang="en-GB" dirty="0"/>
          </a:p>
        </p:txBody>
      </p:sp>
      <p:sp>
        <p:nvSpPr>
          <p:cNvPr id="7" name="Text Placeholder 6"/>
          <p:cNvSpPr>
            <a:spLocks noGrp="1"/>
          </p:cNvSpPr>
          <p:nvPr>
            <p:ph type="body" sz="quarter" idx="13"/>
          </p:nvPr>
        </p:nvSpPr>
        <p:spPr/>
        <p:txBody>
          <a:bodyPr/>
          <a:lstStyle/>
          <a:p>
            <a:r>
              <a:rPr lang="en-GB" dirty="0"/>
              <a:t>Growing Urban Population Ratio</a:t>
            </a:r>
          </a:p>
        </p:txBody>
      </p:sp>
      <p:sp>
        <p:nvSpPr>
          <p:cNvPr id="11" name="TextBox 10"/>
          <p:cNvSpPr txBox="1"/>
          <p:nvPr/>
        </p:nvSpPr>
        <p:spPr>
          <a:xfrm>
            <a:off x="1416038" y="4709424"/>
            <a:ext cx="671979" cy="369332"/>
          </a:xfrm>
          <a:prstGeom prst="rect">
            <a:avLst/>
          </a:prstGeom>
          <a:noFill/>
        </p:spPr>
        <p:txBody>
          <a:bodyPr wrap="none" rtlCol="0">
            <a:spAutoFit/>
          </a:bodyPr>
          <a:lstStyle/>
          <a:p>
            <a:pPr algn="ctr"/>
            <a:r>
              <a:rPr lang="en-GB" b="1" dirty="0"/>
              <a:t>1930</a:t>
            </a:r>
          </a:p>
        </p:txBody>
      </p:sp>
      <p:sp>
        <p:nvSpPr>
          <p:cNvPr id="12" name="TextBox 11"/>
          <p:cNvSpPr txBox="1"/>
          <p:nvPr/>
        </p:nvSpPr>
        <p:spPr>
          <a:xfrm>
            <a:off x="4312019" y="4709424"/>
            <a:ext cx="671979" cy="369332"/>
          </a:xfrm>
          <a:prstGeom prst="rect">
            <a:avLst/>
          </a:prstGeom>
          <a:noFill/>
        </p:spPr>
        <p:txBody>
          <a:bodyPr wrap="none" rtlCol="0">
            <a:spAutoFit/>
          </a:bodyPr>
          <a:lstStyle/>
          <a:p>
            <a:pPr algn="ctr"/>
            <a:r>
              <a:rPr lang="en-GB" b="1" dirty="0"/>
              <a:t>2008</a:t>
            </a:r>
          </a:p>
        </p:txBody>
      </p:sp>
      <p:sp>
        <p:nvSpPr>
          <p:cNvPr id="13" name="TextBox 12"/>
          <p:cNvSpPr txBox="1"/>
          <p:nvPr/>
        </p:nvSpPr>
        <p:spPr>
          <a:xfrm>
            <a:off x="7208000" y="4709424"/>
            <a:ext cx="671979" cy="369332"/>
          </a:xfrm>
          <a:prstGeom prst="rect">
            <a:avLst/>
          </a:prstGeom>
          <a:noFill/>
        </p:spPr>
        <p:txBody>
          <a:bodyPr wrap="none" rtlCol="0">
            <a:spAutoFit/>
          </a:bodyPr>
          <a:lstStyle/>
          <a:p>
            <a:pPr algn="ctr"/>
            <a:r>
              <a:rPr lang="en-GB" b="1" dirty="0"/>
              <a:t>2014</a:t>
            </a:r>
          </a:p>
        </p:txBody>
      </p:sp>
      <p:sp>
        <p:nvSpPr>
          <p:cNvPr id="14" name="TextBox 13"/>
          <p:cNvSpPr txBox="1"/>
          <p:nvPr/>
        </p:nvSpPr>
        <p:spPr>
          <a:xfrm>
            <a:off x="10103981" y="4709424"/>
            <a:ext cx="671979" cy="369332"/>
          </a:xfrm>
          <a:prstGeom prst="rect">
            <a:avLst/>
          </a:prstGeom>
          <a:noFill/>
        </p:spPr>
        <p:txBody>
          <a:bodyPr wrap="none" rtlCol="0">
            <a:spAutoFit/>
          </a:bodyPr>
          <a:lstStyle/>
          <a:p>
            <a:pPr algn="ctr"/>
            <a:r>
              <a:rPr lang="en-GB" b="1" dirty="0"/>
              <a:t>2050</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4089" y="2243613"/>
            <a:ext cx="2375876" cy="2375876"/>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60070" y="2241060"/>
            <a:ext cx="2375876" cy="2375876"/>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56051" y="2241060"/>
            <a:ext cx="2375876" cy="2375876"/>
          </a:xfrm>
          <a:prstGeom prst="rect">
            <a:avLst/>
          </a:prstGeom>
        </p:spPr>
      </p:pic>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2032" y="2241060"/>
            <a:ext cx="2375876" cy="2375876"/>
          </a:xfrm>
          <a:prstGeom prst="rect">
            <a:avLst/>
          </a:prstGeom>
        </p:spPr>
      </p:pic>
      <p:sp>
        <p:nvSpPr>
          <p:cNvPr id="20" name="Rectangle 19"/>
          <p:cNvSpPr/>
          <p:nvPr/>
        </p:nvSpPr>
        <p:spPr>
          <a:xfrm>
            <a:off x="2021668" y="2858042"/>
            <a:ext cx="649537" cy="369332"/>
          </a:xfrm>
          <a:prstGeom prst="rect">
            <a:avLst/>
          </a:prstGeom>
          <a:noFill/>
        </p:spPr>
        <p:txBody>
          <a:bodyPr wrap="none">
            <a:spAutoFit/>
          </a:bodyPr>
          <a:lstStyle/>
          <a:p>
            <a:pPr algn="ctr"/>
            <a:r>
              <a:rPr lang="en-GB" b="1" dirty="0">
                <a:solidFill>
                  <a:schemeClr val="bg1"/>
                </a:solidFill>
              </a:rPr>
              <a:t>30%</a:t>
            </a:r>
          </a:p>
        </p:txBody>
      </p:sp>
      <p:sp>
        <p:nvSpPr>
          <p:cNvPr id="24" name="Rectangle 23"/>
          <p:cNvSpPr/>
          <p:nvPr/>
        </p:nvSpPr>
        <p:spPr>
          <a:xfrm>
            <a:off x="4944848" y="2858042"/>
            <a:ext cx="649537" cy="369332"/>
          </a:xfrm>
          <a:prstGeom prst="rect">
            <a:avLst/>
          </a:prstGeom>
          <a:noFill/>
        </p:spPr>
        <p:txBody>
          <a:bodyPr wrap="none">
            <a:spAutoFit/>
          </a:bodyPr>
          <a:lstStyle/>
          <a:p>
            <a:pPr algn="ctr"/>
            <a:r>
              <a:rPr lang="en-GB" b="1" dirty="0">
                <a:solidFill>
                  <a:schemeClr val="bg1"/>
                </a:solidFill>
              </a:rPr>
              <a:t>50%</a:t>
            </a:r>
          </a:p>
        </p:txBody>
      </p:sp>
      <p:sp>
        <p:nvSpPr>
          <p:cNvPr id="25" name="Rectangle 24"/>
          <p:cNvSpPr/>
          <p:nvPr/>
        </p:nvSpPr>
        <p:spPr>
          <a:xfrm>
            <a:off x="7840829" y="2858042"/>
            <a:ext cx="649537" cy="369332"/>
          </a:xfrm>
          <a:prstGeom prst="rect">
            <a:avLst/>
          </a:prstGeom>
          <a:noFill/>
        </p:spPr>
        <p:txBody>
          <a:bodyPr wrap="none">
            <a:spAutoFit/>
          </a:bodyPr>
          <a:lstStyle/>
          <a:p>
            <a:pPr algn="ctr"/>
            <a:r>
              <a:rPr lang="en-GB" b="1" dirty="0">
                <a:solidFill>
                  <a:schemeClr val="bg1"/>
                </a:solidFill>
              </a:rPr>
              <a:t>54%</a:t>
            </a:r>
          </a:p>
        </p:txBody>
      </p:sp>
      <p:sp>
        <p:nvSpPr>
          <p:cNvPr id="26" name="Rectangle 25"/>
          <p:cNvSpPr/>
          <p:nvPr/>
        </p:nvSpPr>
        <p:spPr>
          <a:xfrm>
            <a:off x="10736810" y="2858042"/>
            <a:ext cx="649537" cy="369332"/>
          </a:xfrm>
          <a:prstGeom prst="rect">
            <a:avLst/>
          </a:prstGeom>
          <a:noFill/>
        </p:spPr>
        <p:txBody>
          <a:bodyPr wrap="none">
            <a:spAutoFit/>
          </a:bodyPr>
          <a:lstStyle/>
          <a:p>
            <a:pPr algn="ctr"/>
            <a:r>
              <a:rPr lang="en-GB" b="1" dirty="0">
                <a:solidFill>
                  <a:schemeClr val="bg1"/>
                </a:solidFill>
              </a:rPr>
              <a:t>66%</a:t>
            </a:r>
          </a:p>
        </p:txBody>
      </p:sp>
    </p:spTree>
    <p:extLst>
      <p:ext uri="{BB962C8B-B14F-4D97-AF65-F5344CB8AC3E}">
        <p14:creationId xmlns:p14="http://schemas.microsoft.com/office/powerpoint/2010/main" val="814625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Urbanization globally</a:t>
            </a:r>
            <a:endParaRPr lang="en-GB" dirty="0"/>
          </a:p>
        </p:txBody>
      </p:sp>
      <p:sp>
        <p:nvSpPr>
          <p:cNvPr id="9" name="Text Placeholder 6"/>
          <p:cNvSpPr>
            <a:spLocks noGrp="1"/>
          </p:cNvSpPr>
          <p:nvPr>
            <p:ph type="body" sz="quarter" idx="13"/>
          </p:nvPr>
        </p:nvSpPr>
        <p:spPr>
          <a:xfrm>
            <a:off x="-1" y="703577"/>
            <a:ext cx="11503999" cy="526134"/>
          </a:xfrm>
        </p:spPr>
        <p:txBody>
          <a:bodyPr/>
          <a:lstStyle/>
          <a:p>
            <a:pPr lvl="0"/>
            <a:r>
              <a:rPr lang="en-US" dirty="0"/>
              <a:t>Urban population distribution by region in 2018 and 2030</a:t>
            </a:r>
            <a:endParaRPr lang="en-GB" dirty="0"/>
          </a:p>
        </p:txBody>
      </p:sp>
      <p:pic>
        <p:nvPicPr>
          <p:cNvPr id="7" name="Picture 6">
            <a:extLst>
              <a:ext uri="{FF2B5EF4-FFF2-40B4-BE49-F238E27FC236}">
                <a16:creationId xmlns:a16="http://schemas.microsoft.com/office/drawing/2014/main" id="{B3957258-0450-4AB7-9705-1157664F5433}"/>
              </a:ext>
            </a:extLst>
          </p:cNvPr>
          <p:cNvPicPr>
            <a:picLocks noChangeAspect="1"/>
          </p:cNvPicPr>
          <p:nvPr/>
        </p:nvPicPr>
        <p:blipFill>
          <a:blip r:embed="rId3"/>
          <a:stretch>
            <a:fillRect/>
          </a:stretch>
        </p:blipFill>
        <p:spPr>
          <a:xfrm>
            <a:off x="622362" y="1194027"/>
            <a:ext cx="9906751" cy="4996080"/>
          </a:xfrm>
          <a:prstGeom prst="rect">
            <a:avLst/>
          </a:prstGeom>
        </p:spPr>
      </p:pic>
      <p:sp>
        <p:nvSpPr>
          <p:cNvPr id="10" name="Date Placeholder 1">
            <a:extLst>
              <a:ext uri="{FF2B5EF4-FFF2-40B4-BE49-F238E27FC236}">
                <a16:creationId xmlns:a16="http://schemas.microsoft.com/office/drawing/2014/main" id="{01B3D090-3AF1-4358-9407-C79C75F7034A}"/>
              </a:ext>
            </a:extLst>
          </p:cNvPr>
          <p:cNvSpPr>
            <a:spLocks noGrp="1"/>
          </p:cNvSpPr>
          <p:nvPr>
            <p:ph type="dt" sz="half" idx="10"/>
          </p:nvPr>
        </p:nvSpPr>
        <p:spPr>
          <a:xfrm>
            <a:off x="10554508" y="6002509"/>
            <a:ext cx="1106046" cy="187598"/>
          </a:xfrm>
        </p:spPr>
        <p:txBody>
          <a:bodyPr/>
          <a:lstStyle/>
          <a:p>
            <a:r>
              <a:rPr lang="en-US" dirty="0"/>
              <a:t>Source: UN</a:t>
            </a:r>
          </a:p>
        </p:txBody>
      </p:sp>
      <p:pic>
        <p:nvPicPr>
          <p:cNvPr id="8" name="Picture 7">
            <a:extLst>
              <a:ext uri="{FF2B5EF4-FFF2-40B4-BE49-F238E27FC236}">
                <a16:creationId xmlns:a16="http://schemas.microsoft.com/office/drawing/2014/main" id="{23B7DCB9-448B-4DA9-83D9-AA93BBD3565A}"/>
              </a:ext>
            </a:extLst>
          </p:cNvPr>
          <p:cNvPicPr>
            <a:picLocks noChangeAspect="1"/>
          </p:cNvPicPr>
          <p:nvPr/>
        </p:nvPicPr>
        <p:blipFill>
          <a:blip r:embed="rId4"/>
          <a:stretch>
            <a:fillRect/>
          </a:stretch>
        </p:blipFill>
        <p:spPr>
          <a:xfrm>
            <a:off x="951185" y="6154423"/>
            <a:ext cx="9249104" cy="359640"/>
          </a:xfrm>
          <a:prstGeom prst="rect">
            <a:avLst/>
          </a:prstGeom>
        </p:spPr>
      </p:pic>
    </p:spTree>
    <p:extLst>
      <p:ext uri="{BB962C8B-B14F-4D97-AF65-F5344CB8AC3E}">
        <p14:creationId xmlns:p14="http://schemas.microsoft.com/office/powerpoint/2010/main" val="2593853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1"/>
          <p:cNvPicPr>
            <a:picLocks noChangeAspect="1"/>
          </p:cNvPicPr>
          <p:nvPr/>
        </p:nvPicPr>
        <p:blipFill rotWithShape="1">
          <a:blip r:embed="rId3">
            <a:duotone>
              <a:schemeClr val="accent1">
                <a:shade val="45000"/>
                <a:satMod val="135000"/>
              </a:schemeClr>
              <a:prstClr val="white"/>
            </a:duotone>
            <a:alphaModFix amt="5000"/>
            <a:extLst>
              <a:ext uri="{28A0092B-C50C-407E-A947-70E740481C1C}">
                <a14:useLocalDpi xmlns:a14="http://schemas.microsoft.com/office/drawing/2010/main" val="0"/>
              </a:ext>
            </a:extLst>
          </a:blip>
          <a:srcRect/>
          <a:stretch/>
        </p:blipFill>
        <p:spPr>
          <a:xfrm>
            <a:off x="3495869" y="1095786"/>
            <a:ext cx="5200262" cy="5200262"/>
          </a:xfrm>
          <a:prstGeom prst="rect">
            <a:avLst/>
          </a:prstGeom>
        </p:spPr>
      </p:pic>
      <p:sp>
        <p:nvSpPr>
          <p:cNvPr id="2" name="Date Placeholder 1"/>
          <p:cNvSpPr>
            <a:spLocks noGrp="1"/>
          </p:cNvSpPr>
          <p:nvPr>
            <p:ph type="dt" sz="half" idx="10"/>
          </p:nvPr>
        </p:nvSpPr>
        <p:spPr/>
        <p:txBody>
          <a:bodyPr/>
          <a:lstStyle/>
          <a:p>
            <a:fld id="{661FE96B-46D1-F942-A138-DE26BED1C732}" type="datetime4">
              <a:rPr lang="en-US" smtClean="0"/>
              <a:t>November 24, 2019</a:t>
            </a:fld>
            <a:endParaRPr lang="en-US" dirty="0"/>
          </a:p>
        </p:txBody>
      </p:sp>
      <p:sp>
        <p:nvSpPr>
          <p:cNvPr id="4" name="Slide Number Placeholder 3"/>
          <p:cNvSpPr>
            <a:spLocks noGrp="1"/>
          </p:cNvSpPr>
          <p:nvPr>
            <p:ph type="sldNum" sz="quarter" idx="12"/>
          </p:nvPr>
        </p:nvSpPr>
        <p:spPr/>
        <p:txBody>
          <a:bodyPr/>
          <a:lstStyle/>
          <a:p>
            <a:fld id="{2CFC8E84-CF7F-2F4F-881B-8D7473850D40}" type="slidenum">
              <a:rPr lang="en-US" smtClean="0"/>
              <a:pPr/>
              <a:t>3</a:t>
            </a:fld>
            <a:endParaRPr lang="en-US"/>
          </a:p>
        </p:txBody>
      </p:sp>
      <p:sp>
        <p:nvSpPr>
          <p:cNvPr id="5" name="Title 4"/>
          <p:cNvSpPr>
            <a:spLocks noGrp="1"/>
          </p:cNvSpPr>
          <p:nvPr>
            <p:ph type="title"/>
          </p:nvPr>
        </p:nvSpPr>
        <p:spPr/>
        <p:txBody>
          <a:bodyPr/>
          <a:lstStyle/>
          <a:p>
            <a:r>
              <a:rPr lang="en-GB" dirty="0"/>
              <a:t>Global trends</a:t>
            </a:r>
          </a:p>
        </p:txBody>
      </p:sp>
      <p:pic>
        <p:nvPicPr>
          <p:cNvPr id="11" name="Picture 4" descr="urban_unfpa">
            <a:extLst>
              <a:ext uri="{FF2B5EF4-FFF2-40B4-BE49-F238E27FC236}">
                <a16:creationId xmlns:a16="http://schemas.microsoft.com/office/drawing/2014/main" id="{246FFC33-62A1-4298-A78B-10D75957278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9789" y="1035485"/>
            <a:ext cx="7091623" cy="4746216"/>
          </a:xfrm>
          <a:prstGeom prst="rect">
            <a:avLst/>
          </a:prstGeom>
          <a:noFill/>
        </p:spPr>
      </p:pic>
      <p:pic>
        <p:nvPicPr>
          <p:cNvPr id="12" name="Bildobjekt 5">
            <a:extLst>
              <a:ext uri="{FF2B5EF4-FFF2-40B4-BE49-F238E27FC236}">
                <a16:creationId xmlns:a16="http://schemas.microsoft.com/office/drawing/2014/main" id="{1335261A-C842-4D4A-8CFE-C81673A85378}"/>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519518" y="4899733"/>
            <a:ext cx="1331468" cy="1331468"/>
          </a:xfrm>
          <a:prstGeom prst="rect">
            <a:avLst/>
          </a:prstGeom>
        </p:spPr>
      </p:pic>
      <p:pic>
        <p:nvPicPr>
          <p:cNvPr id="13" name="Bildobjekt 6">
            <a:extLst>
              <a:ext uri="{FF2B5EF4-FFF2-40B4-BE49-F238E27FC236}">
                <a16:creationId xmlns:a16="http://schemas.microsoft.com/office/drawing/2014/main" id="{D0ED4033-C660-49F1-AB9A-585F6331C20C}"/>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0519518" y="3568265"/>
            <a:ext cx="1331468" cy="1331468"/>
          </a:xfrm>
          <a:prstGeom prst="rect">
            <a:avLst/>
          </a:prstGeom>
        </p:spPr>
      </p:pic>
      <p:pic>
        <p:nvPicPr>
          <p:cNvPr id="14" name="Bildobjekt 7">
            <a:extLst>
              <a:ext uri="{FF2B5EF4-FFF2-40B4-BE49-F238E27FC236}">
                <a16:creationId xmlns:a16="http://schemas.microsoft.com/office/drawing/2014/main" id="{2760A028-BD62-4E13-882E-19E7F338ABF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0519662" y="2188718"/>
            <a:ext cx="1331468" cy="1331468"/>
          </a:xfrm>
          <a:prstGeom prst="rect">
            <a:avLst/>
          </a:prstGeom>
        </p:spPr>
      </p:pic>
      <p:pic>
        <p:nvPicPr>
          <p:cNvPr id="15" name="Bildobjekt 8">
            <a:extLst>
              <a:ext uri="{FF2B5EF4-FFF2-40B4-BE49-F238E27FC236}">
                <a16:creationId xmlns:a16="http://schemas.microsoft.com/office/drawing/2014/main" id="{6DC56F98-A636-4FDB-85BA-AD3A8476FCA9}"/>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10519662" y="838200"/>
            <a:ext cx="1331468" cy="1331468"/>
          </a:xfrm>
          <a:prstGeom prst="rect">
            <a:avLst/>
          </a:prstGeom>
        </p:spPr>
      </p:pic>
      <p:sp>
        <p:nvSpPr>
          <p:cNvPr id="16" name="Rektangel 4">
            <a:extLst>
              <a:ext uri="{FF2B5EF4-FFF2-40B4-BE49-F238E27FC236}">
                <a16:creationId xmlns:a16="http://schemas.microsoft.com/office/drawing/2014/main" id="{E73CCCF3-5B12-48D2-B3AE-DC5002CEA4D1}"/>
              </a:ext>
            </a:extLst>
          </p:cNvPr>
          <p:cNvSpPr/>
          <p:nvPr/>
        </p:nvSpPr>
        <p:spPr>
          <a:xfrm>
            <a:off x="21993" y="1035485"/>
            <a:ext cx="3365240" cy="5309146"/>
          </a:xfrm>
          <a:prstGeom prst="rect">
            <a:avLst/>
          </a:prstGeom>
        </p:spPr>
        <p:txBody>
          <a:bodyPr wrap="square">
            <a:spAutoFit/>
          </a:bodyPr>
          <a:lstStyle/>
          <a:p>
            <a:pPr marL="342900" indent="-342900">
              <a:spcAft>
                <a:spcPts val="600"/>
              </a:spcAft>
              <a:buFont typeface="Arial" panose="020B0604020202020204" pitchFamily="34" charset="0"/>
              <a:buChar char="•"/>
            </a:pPr>
            <a:r>
              <a:rPr lang="en-US" dirty="0">
                <a:latin typeface="Calibri" panose="020F0502020204030204" pitchFamily="34" charset="0"/>
              </a:rPr>
              <a:t>Cities today </a:t>
            </a:r>
            <a:r>
              <a:rPr lang="en-US" b="1" dirty="0">
                <a:latin typeface="Calibri" panose="020F0502020204030204" pitchFamily="34" charset="0"/>
              </a:rPr>
              <a:t>occupy approximately only 2% of the total land</a:t>
            </a:r>
            <a:endParaRPr lang="en-US" dirty="0">
              <a:latin typeface="Calibri" panose="020F0502020204030204" pitchFamily="34" charset="0"/>
            </a:endParaRPr>
          </a:p>
          <a:p>
            <a:pPr marL="342900" indent="-342900">
              <a:spcAft>
                <a:spcPts val="600"/>
              </a:spcAft>
              <a:buFont typeface="Arial" panose="020B0604020202020204" pitchFamily="34" charset="0"/>
              <a:buChar char="•"/>
            </a:pPr>
            <a:r>
              <a:rPr lang="en-US" altLang="en-US" b="1" dirty="0">
                <a:latin typeface="Calibri" panose="020F0502020204030204" pitchFamily="34" charset="0"/>
                <a:cs typeface="Calibri" panose="020F0502020204030204" pitchFamily="34" charset="0"/>
              </a:rPr>
              <a:t>Intermediate cities </a:t>
            </a:r>
            <a:r>
              <a:rPr lang="en-US" altLang="en-US" dirty="0">
                <a:latin typeface="Calibri" panose="020F0502020204030204" pitchFamily="34" charset="0"/>
                <a:cs typeface="Calibri" panose="020F0502020204030204" pitchFamily="34" charset="0"/>
              </a:rPr>
              <a:t>are experiencing the fastest population growth</a:t>
            </a:r>
          </a:p>
          <a:p>
            <a:pPr marL="342900" indent="-342900">
              <a:spcAft>
                <a:spcPts val="600"/>
              </a:spcAft>
              <a:buFont typeface="Arial" panose="020B0604020202020204" pitchFamily="34" charset="0"/>
              <a:buChar char="•"/>
            </a:pPr>
            <a:r>
              <a:rPr lang="en-US" dirty="0">
                <a:latin typeface="Calibri" panose="020F0502020204030204" pitchFamily="34" charset="0"/>
              </a:rPr>
              <a:t>Between 2018 and 2030,</a:t>
            </a:r>
            <a:r>
              <a:rPr lang="en-US" b="1" dirty="0">
                <a:latin typeface="Calibri" panose="020F0502020204030204" pitchFamily="34" charset="0"/>
              </a:rPr>
              <a:t> the number of cities with 500,000 inhabitants </a:t>
            </a:r>
            <a:r>
              <a:rPr lang="en-US" dirty="0">
                <a:latin typeface="Calibri" panose="020F0502020204030204" pitchFamily="34" charset="0"/>
              </a:rPr>
              <a:t>or more is expected to grow by 57 per cent in Africa and by 23 per cent in Asia.</a:t>
            </a:r>
          </a:p>
          <a:p>
            <a:pPr marL="342900" indent="-342900">
              <a:spcAft>
                <a:spcPts val="600"/>
              </a:spcAft>
              <a:buFont typeface="Arial" panose="020B0604020202020204" pitchFamily="34" charset="0"/>
              <a:buChar char="•"/>
            </a:pPr>
            <a:r>
              <a:rPr lang="en-US" b="1" dirty="0">
                <a:latin typeface="Calibri" panose="020F0502020204030204" pitchFamily="34" charset="0"/>
                <a:cs typeface="Calibri" panose="020F0502020204030204" pitchFamily="34" charset="0"/>
              </a:rPr>
              <a:t>Well-planned and designed </a:t>
            </a:r>
            <a:r>
              <a:rPr lang="en-US" dirty="0">
                <a:latin typeface="Calibri" panose="020F0502020204030204" pitchFamily="34" charset="0"/>
                <a:cs typeface="Calibri" panose="020F0502020204030204" pitchFamily="34" charset="0"/>
              </a:rPr>
              <a:t>cities can generate higher levels of societal wellbeing, accelerate global economic growth, and foster sustainable development</a:t>
            </a:r>
            <a:endParaRPr lang="en-US" dirty="0">
              <a:latin typeface="Calibri" panose="020F0502020204030204" pitchFamily="34" charset="0"/>
            </a:endParaRPr>
          </a:p>
        </p:txBody>
      </p:sp>
    </p:spTree>
    <p:extLst>
      <p:ext uri="{BB962C8B-B14F-4D97-AF65-F5344CB8AC3E}">
        <p14:creationId xmlns:p14="http://schemas.microsoft.com/office/powerpoint/2010/main" val="375913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Urbanization challenges</a:t>
            </a:r>
            <a:endParaRPr lang="en-GB" dirty="0"/>
          </a:p>
        </p:txBody>
      </p:sp>
      <p:sp>
        <p:nvSpPr>
          <p:cNvPr id="9" name="Text Placeholder 6"/>
          <p:cNvSpPr>
            <a:spLocks noGrp="1"/>
          </p:cNvSpPr>
          <p:nvPr>
            <p:ph type="body" sz="quarter" idx="13"/>
          </p:nvPr>
        </p:nvSpPr>
        <p:spPr>
          <a:xfrm>
            <a:off x="0" y="703577"/>
            <a:ext cx="11395494" cy="535706"/>
          </a:xfrm>
        </p:spPr>
        <p:txBody>
          <a:bodyPr/>
          <a:lstStyle/>
          <a:p>
            <a:pPr lvl="0"/>
            <a:r>
              <a:rPr lang="en-US" dirty="0"/>
              <a:t>Challenges facing Contemporary Cities</a:t>
            </a:r>
            <a:endParaRPr lang="en-GB" dirty="0"/>
          </a:p>
        </p:txBody>
      </p:sp>
      <p:pic>
        <p:nvPicPr>
          <p:cNvPr id="24" name="Picture 23">
            <a:extLst>
              <a:ext uri="{FF2B5EF4-FFF2-40B4-BE49-F238E27FC236}">
                <a16:creationId xmlns:a16="http://schemas.microsoft.com/office/drawing/2014/main" id="{B46EB73B-3A3D-604E-A72A-2538CC307EB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13724" y="1449754"/>
            <a:ext cx="8577880" cy="4396154"/>
          </a:xfrm>
          <a:prstGeom prst="rect">
            <a:avLst/>
          </a:prstGeom>
        </p:spPr>
      </p:pic>
      <p:sp>
        <p:nvSpPr>
          <p:cNvPr id="7" name="Text Placeholder 2">
            <a:extLst>
              <a:ext uri="{FF2B5EF4-FFF2-40B4-BE49-F238E27FC236}">
                <a16:creationId xmlns:a16="http://schemas.microsoft.com/office/drawing/2014/main" id="{E1C89D76-C2DB-4ED1-8B35-15049CBE2DE7}"/>
              </a:ext>
            </a:extLst>
          </p:cNvPr>
          <p:cNvSpPr txBox="1">
            <a:spLocks/>
          </p:cNvSpPr>
          <p:nvPr/>
        </p:nvSpPr>
        <p:spPr>
          <a:xfrm>
            <a:off x="218652" y="1759871"/>
            <a:ext cx="3368609" cy="4247662"/>
          </a:xfrm>
          <a:prstGeom prst="rect">
            <a:avLst/>
          </a:prstGeom>
        </p:spPr>
        <p:txBody>
          <a:bodyPr vert="horz" lIns="45720" tIns="45720" rIns="45720" bIns="45720" rtlCol="0" anchor="ctr">
            <a:normAutofit fontScale="77500" lnSpcReduction="20000"/>
          </a:bodyPr>
          <a:lstStyle>
            <a:lvl1pPr marL="91440" indent="-91440" algn="l" defTabSz="914400" rtl="0" eaLnBrk="1" latinLnBrk="0" hangingPunct="1">
              <a:lnSpc>
                <a:spcPct val="90000"/>
              </a:lnSpc>
              <a:spcBef>
                <a:spcPts val="1200"/>
              </a:spcBef>
              <a:spcAft>
                <a:spcPts val="200"/>
              </a:spcAft>
              <a:buClr>
                <a:schemeClr val="tx1"/>
              </a:buClr>
              <a:buSzPct val="100000"/>
              <a:buFont typeface="Tw Cen MT" panose="020B0602020104020603" pitchFamily="34" charset="0"/>
              <a:buChar char=" "/>
              <a:defRPr lang="en-US" sz="2200" kern="1200" smtClean="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tx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tx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tx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tx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3300" b="1" dirty="0">
                <a:solidFill>
                  <a:srgbClr val="00B0F0"/>
                </a:solidFill>
              </a:rPr>
              <a:t>Inequality</a:t>
            </a:r>
          </a:p>
          <a:p>
            <a:endParaRPr lang="en-US" sz="3300" b="1" dirty="0">
              <a:solidFill>
                <a:srgbClr val="00B0F0"/>
              </a:solidFill>
            </a:endParaRPr>
          </a:p>
          <a:p>
            <a:r>
              <a:rPr lang="en-US" sz="3300" b="1" dirty="0">
                <a:solidFill>
                  <a:srgbClr val="00B0F0"/>
                </a:solidFill>
              </a:rPr>
              <a:t>Environmental Threats</a:t>
            </a:r>
          </a:p>
          <a:p>
            <a:endParaRPr lang="en-US" sz="3300" b="1" dirty="0">
              <a:solidFill>
                <a:srgbClr val="00B0F0"/>
              </a:solidFill>
            </a:endParaRPr>
          </a:p>
          <a:p>
            <a:r>
              <a:rPr lang="en-US" sz="3300" b="1" dirty="0">
                <a:solidFill>
                  <a:srgbClr val="00B0F0"/>
                </a:solidFill>
              </a:rPr>
              <a:t>Resources</a:t>
            </a:r>
          </a:p>
          <a:p>
            <a:endParaRPr lang="en-US" sz="3300" b="1" dirty="0">
              <a:solidFill>
                <a:srgbClr val="00B0F0"/>
              </a:solidFill>
            </a:endParaRPr>
          </a:p>
          <a:p>
            <a:r>
              <a:rPr lang="en-US" sz="3300" b="1" dirty="0">
                <a:solidFill>
                  <a:srgbClr val="00B0F0"/>
                </a:solidFill>
              </a:rPr>
              <a:t>Technology </a:t>
            </a:r>
          </a:p>
          <a:p>
            <a:endParaRPr lang="en-US" sz="3300" b="1" dirty="0">
              <a:solidFill>
                <a:srgbClr val="00B0F0"/>
              </a:solidFill>
            </a:endParaRPr>
          </a:p>
          <a:p>
            <a:r>
              <a:rPr lang="en-US" sz="3300" b="1" dirty="0">
                <a:solidFill>
                  <a:srgbClr val="00B0F0"/>
                </a:solidFill>
              </a:rPr>
              <a:t>Governance</a:t>
            </a:r>
          </a:p>
          <a:p>
            <a:pPr marL="0" indent="0">
              <a:buNone/>
            </a:pPr>
            <a:endParaRPr lang="en-US" dirty="0"/>
          </a:p>
        </p:txBody>
      </p:sp>
    </p:spTree>
    <p:extLst>
      <p:ext uri="{BB962C8B-B14F-4D97-AF65-F5344CB8AC3E}">
        <p14:creationId xmlns:p14="http://schemas.microsoft.com/office/powerpoint/2010/main" val="2419089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F68A010-94E3-3442-97B9-435E6D84CBF9}"/>
              </a:ext>
            </a:extLst>
          </p:cNvPr>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a:stretch/>
        </p:blipFill>
        <p:spPr>
          <a:xfrm rot="10800000" flipV="1">
            <a:off x="7552010" y="703576"/>
            <a:ext cx="4637243" cy="5846139"/>
          </a:xfrm>
          <a:prstGeom prst="rect">
            <a:avLst/>
          </a:prstGeom>
        </p:spPr>
      </p:pic>
      <p:sp>
        <p:nvSpPr>
          <p:cNvPr id="5" name="Title 4">
            <a:extLst>
              <a:ext uri="{FF2B5EF4-FFF2-40B4-BE49-F238E27FC236}">
                <a16:creationId xmlns:a16="http://schemas.microsoft.com/office/drawing/2014/main" id="{7526006C-89D0-194D-8262-63FE3EB16EC9}"/>
              </a:ext>
            </a:extLst>
          </p:cNvPr>
          <p:cNvSpPr>
            <a:spLocks noGrp="1"/>
          </p:cNvSpPr>
          <p:nvPr>
            <p:ph type="title"/>
          </p:nvPr>
        </p:nvSpPr>
        <p:spPr/>
        <p:txBody>
          <a:bodyPr>
            <a:normAutofit/>
          </a:bodyPr>
          <a:lstStyle/>
          <a:p>
            <a:r>
              <a:rPr lang="en-US" altLang="zh-CN" dirty="0"/>
              <a:t>IG-UTP: GLOBAL CONSENSUS ON IMPORTANCE OF planning</a:t>
            </a:r>
            <a:endParaRPr lang="en-GB" dirty="0"/>
          </a:p>
        </p:txBody>
      </p:sp>
      <p:pic>
        <p:nvPicPr>
          <p:cNvPr id="24" name="Picture 23">
            <a:extLst>
              <a:ext uri="{FF2B5EF4-FFF2-40B4-BE49-F238E27FC236}">
                <a16:creationId xmlns:a16="http://schemas.microsoft.com/office/drawing/2014/main" id="{376BB88C-1FEA-B143-B352-CA673D60EF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81345" y="1281724"/>
            <a:ext cx="3178572" cy="4514826"/>
          </a:xfrm>
          <a:prstGeom prst="rect">
            <a:avLst/>
          </a:prstGeom>
          <a:noFill/>
          <a:effectLst>
            <a:outerShdw blurRad="50800" dist="38100" dir="2700000" algn="tl" rotWithShape="0">
              <a:prstClr val="black">
                <a:alpha val="40000"/>
              </a:prstClr>
            </a:outerShdw>
          </a:effectLst>
        </p:spPr>
      </p:pic>
      <p:sp>
        <p:nvSpPr>
          <p:cNvPr id="25" name="Content Placeholder 2">
            <a:extLst>
              <a:ext uri="{FF2B5EF4-FFF2-40B4-BE49-F238E27FC236}">
                <a16:creationId xmlns:a16="http://schemas.microsoft.com/office/drawing/2014/main" id="{E31C0874-CB32-884A-8D8D-BEF68D169175}"/>
              </a:ext>
            </a:extLst>
          </p:cNvPr>
          <p:cNvSpPr txBox="1">
            <a:spLocks/>
          </p:cNvSpPr>
          <p:nvPr/>
        </p:nvSpPr>
        <p:spPr>
          <a:xfrm>
            <a:off x="615432" y="1164493"/>
            <a:ext cx="7627899" cy="380979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b="0" i="0" kern="1200">
                <a:solidFill>
                  <a:schemeClr val="bg2"/>
                </a:solidFill>
                <a:latin typeface="Avenir Next" charset="0"/>
                <a:ea typeface="Avenir Next" charset="0"/>
                <a:cs typeface="Avenir Next" charset="0"/>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b="0" i="0" kern="1200">
                <a:solidFill>
                  <a:schemeClr val="bg2"/>
                </a:solidFill>
                <a:latin typeface="Avenir Next" charset="0"/>
                <a:ea typeface="Avenir Next" charset="0"/>
                <a:cs typeface="Avenir Next" charset="0"/>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b="0" i="0" kern="1200">
                <a:solidFill>
                  <a:schemeClr val="bg2"/>
                </a:solidFill>
                <a:latin typeface="Avenir Next" charset="0"/>
                <a:ea typeface="Avenir Next" charset="0"/>
                <a:cs typeface="Avenir Next" charset="0"/>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b="0" i="0" kern="1200">
                <a:solidFill>
                  <a:schemeClr val="bg2"/>
                </a:solidFill>
                <a:latin typeface="Avenir Next" charset="0"/>
                <a:ea typeface="Avenir Next" charset="0"/>
                <a:cs typeface="Avenir Next" charset="0"/>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b="0" i="0" kern="1200">
                <a:solidFill>
                  <a:schemeClr val="bg2"/>
                </a:solidFill>
                <a:latin typeface="Avenir Next" charset="0"/>
                <a:ea typeface="Avenir Next" charset="0"/>
                <a:cs typeface="Avenir Next" charset="0"/>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200" dirty="0">
                <a:solidFill>
                  <a:schemeClr val="tx1"/>
                </a:solidFill>
                <a:latin typeface="Avenir Light" charset="0"/>
              </a:rPr>
              <a:t>Approved in 2015, </a:t>
            </a:r>
            <a:r>
              <a:rPr lang="en-US" dirty="0">
                <a:solidFill>
                  <a:srgbClr val="30AAAF"/>
                </a:solidFill>
                <a:latin typeface="Impact" charset="0"/>
                <a:ea typeface="Impact" charset="0"/>
                <a:cs typeface="Impact" charset="0"/>
              </a:rPr>
              <a:t>Resolution 25/6</a:t>
            </a:r>
            <a:r>
              <a:rPr lang="en-US" dirty="0">
                <a:solidFill>
                  <a:schemeClr val="bg2">
                    <a:lumMod val="50000"/>
                  </a:schemeClr>
                </a:solidFill>
                <a:latin typeface="Impact" charset="0"/>
                <a:ea typeface="Impact" charset="0"/>
                <a:cs typeface="Impact" charset="0"/>
              </a:rPr>
              <a:t> </a:t>
            </a:r>
            <a:r>
              <a:rPr lang="en-US" sz="2200" dirty="0">
                <a:solidFill>
                  <a:schemeClr val="tx1"/>
                </a:solidFill>
                <a:latin typeface="Avenir Light" charset="0"/>
                <a:ea typeface="Avenir Light" charset="0"/>
                <a:cs typeface="Avenir Light" charset="0"/>
              </a:rPr>
              <a:t>of the UN-Habitat Governing Council.</a:t>
            </a:r>
          </a:p>
          <a:p>
            <a:pPr marL="0" indent="0">
              <a:spcBef>
                <a:spcPts val="0"/>
              </a:spcBef>
              <a:buFont typeface="Arial" panose="020B0604020202020204" pitchFamily="34" charset="0"/>
              <a:buNone/>
            </a:pPr>
            <a:endParaRPr lang="en-US" sz="2400" dirty="0">
              <a:latin typeface="Avenir Light" charset="0"/>
              <a:ea typeface="Avenir Light" charset="0"/>
              <a:cs typeface="Avenir Light" charset="0"/>
            </a:endParaRPr>
          </a:p>
          <a:p>
            <a:pPr marL="0" indent="0">
              <a:spcBef>
                <a:spcPts val="0"/>
              </a:spcBef>
              <a:buNone/>
            </a:pPr>
            <a:r>
              <a:rPr lang="en-US" sz="2200" dirty="0">
                <a:solidFill>
                  <a:schemeClr val="tx1"/>
                </a:solidFill>
                <a:latin typeface="Avenir Light" charset="0"/>
              </a:rPr>
              <a:t>A</a:t>
            </a:r>
          </a:p>
          <a:p>
            <a:pPr marL="0" indent="0">
              <a:spcBef>
                <a:spcPts val="0"/>
              </a:spcBef>
              <a:buFont typeface="Arial" panose="020B0604020202020204" pitchFamily="34" charset="0"/>
              <a:buNone/>
            </a:pPr>
            <a:r>
              <a:rPr lang="en-US" sz="4000" dirty="0">
                <a:solidFill>
                  <a:srgbClr val="30AAAF"/>
                </a:solidFill>
                <a:latin typeface="Impact" charset="0"/>
                <a:ea typeface="Impact" charset="0"/>
                <a:cs typeface="Impact" charset="0"/>
              </a:rPr>
              <a:t>multi-level</a:t>
            </a:r>
          </a:p>
          <a:p>
            <a:pPr marL="0" indent="0">
              <a:spcBef>
                <a:spcPts val="0"/>
              </a:spcBef>
              <a:buFont typeface="Arial" panose="020B0604020202020204" pitchFamily="34" charset="0"/>
              <a:buNone/>
            </a:pPr>
            <a:r>
              <a:rPr lang="en-US" sz="4000" dirty="0">
                <a:solidFill>
                  <a:srgbClr val="30AAAF"/>
                </a:solidFill>
                <a:latin typeface="Impact" charset="0"/>
                <a:ea typeface="Impact" charset="0"/>
                <a:cs typeface="Impact" charset="0"/>
              </a:rPr>
              <a:t>   multi-stakeholder</a:t>
            </a:r>
          </a:p>
          <a:p>
            <a:pPr marL="0" indent="0">
              <a:spcBef>
                <a:spcPts val="0"/>
              </a:spcBef>
              <a:buFont typeface="Arial" panose="020B0604020202020204" pitchFamily="34" charset="0"/>
              <a:buNone/>
            </a:pPr>
            <a:r>
              <a:rPr lang="en-US" sz="4000" dirty="0">
                <a:solidFill>
                  <a:srgbClr val="30AAAF"/>
                </a:solidFill>
                <a:latin typeface="Impact" charset="0"/>
                <a:ea typeface="Impact" charset="0"/>
                <a:cs typeface="Impact" charset="0"/>
              </a:rPr>
              <a:t>        multi-sector</a:t>
            </a:r>
          </a:p>
          <a:p>
            <a:pPr marL="0" indent="0">
              <a:spcBef>
                <a:spcPts val="0"/>
              </a:spcBef>
              <a:buNone/>
            </a:pPr>
            <a:r>
              <a:rPr lang="en-US" sz="2200" dirty="0">
                <a:solidFill>
                  <a:schemeClr val="tx1"/>
                </a:solidFill>
                <a:latin typeface="Avenir Light" charset="0"/>
              </a:rPr>
              <a:t>approach to urban and territorial planning.</a:t>
            </a:r>
          </a:p>
        </p:txBody>
      </p:sp>
      <p:sp>
        <p:nvSpPr>
          <p:cNvPr id="26" name="TextBox 25">
            <a:extLst>
              <a:ext uri="{FF2B5EF4-FFF2-40B4-BE49-F238E27FC236}">
                <a16:creationId xmlns:a16="http://schemas.microsoft.com/office/drawing/2014/main" id="{A31A61A3-63A2-6A46-9820-76DAE26F7EA6}"/>
              </a:ext>
            </a:extLst>
          </p:cNvPr>
          <p:cNvSpPr txBox="1"/>
          <p:nvPr/>
        </p:nvSpPr>
        <p:spPr>
          <a:xfrm>
            <a:off x="5735873" y="4868867"/>
            <a:ext cx="2376351" cy="1046440"/>
          </a:xfrm>
          <a:prstGeom prst="rect">
            <a:avLst/>
          </a:prstGeom>
          <a:noFill/>
        </p:spPr>
        <p:txBody>
          <a:bodyPr wrap="square" rtlCol="0">
            <a:spAutoFit/>
          </a:bodyPr>
          <a:lstStyle/>
          <a:p>
            <a:pPr algn="ctr"/>
            <a:r>
              <a:rPr lang="en-US" sz="4400" dirty="0">
                <a:solidFill>
                  <a:srgbClr val="30AAAF"/>
                </a:solidFill>
                <a:latin typeface="Impact" charset="0"/>
                <a:ea typeface="Impact" charset="0"/>
                <a:cs typeface="Impact" charset="0"/>
              </a:rPr>
              <a:t>4</a:t>
            </a:r>
          </a:p>
          <a:p>
            <a:pPr algn="ctr"/>
            <a:r>
              <a:rPr lang="en-US" dirty="0">
                <a:solidFill>
                  <a:schemeClr val="bg2">
                    <a:lumMod val="50000"/>
                  </a:schemeClr>
                </a:solidFill>
                <a:latin typeface="Avenir Light" charset="0"/>
                <a:ea typeface="Avenir Light" charset="0"/>
                <a:cs typeface="Avenir Light" charset="0"/>
              </a:rPr>
              <a:t>stakeholder groups</a:t>
            </a:r>
          </a:p>
        </p:txBody>
      </p:sp>
      <p:sp>
        <p:nvSpPr>
          <p:cNvPr id="27" name="TextBox 26">
            <a:extLst>
              <a:ext uri="{FF2B5EF4-FFF2-40B4-BE49-F238E27FC236}">
                <a16:creationId xmlns:a16="http://schemas.microsoft.com/office/drawing/2014/main" id="{49199BA9-F5D2-5C46-AB34-DBAD25EBF157}"/>
              </a:ext>
            </a:extLst>
          </p:cNvPr>
          <p:cNvSpPr txBox="1"/>
          <p:nvPr/>
        </p:nvSpPr>
        <p:spPr>
          <a:xfrm>
            <a:off x="615432" y="4868866"/>
            <a:ext cx="1882498" cy="1046440"/>
          </a:xfrm>
          <a:prstGeom prst="rect">
            <a:avLst/>
          </a:prstGeom>
          <a:noFill/>
        </p:spPr>
        <p:txBody>
          <a:bodyPr wrap="square" rtlCol="0">
            <a:spAutoFit/>
          </a:bodyPr>
          <a:lstStyle/>
          <a:p>
            <a:pPr algn="ctr"/>
            <a:r>
              <a:rPr lang="en-US" sz="4400" dirty="0">
                <a:solidFill>
                  <a:srgbClr val="30AAAF"/>
                </a:solidFill>
                <a:latin typeface="Impact" charset="0"/>
                <a:ea typeface="Impact" charset="0"/>
                <a:cs typeface="Impact" charset="0"/>
              </a:rPr>
              <a:t>12</a:t>
            </a:r>
          </a:p>
          <a:p>
            <a:pPr algn="ctr"/>
            <a:r>
              <a:rPr lang="en-US" dirty="0">
                <a:solidFill>
                  <a:schemeClr val="bg2">
                    <a:lumMod val="50000"/>
                  </a:schemeClr>
                </a:solidFill>
                <a:latin typeface="Avenir Light" charset="0"/>
                <a:ea typeface="Avenir Light" charset="0"/>
                <a:cs typeface="Avenir Light" charset="0"/>
              </a:rPr>
              <a:t>principles</a:t>
            </a:r>
          </a:p>
        </p:txBody>
      </p:sp>
      <p:sp>
        <p:nvSpPr>
          <p:cNvPr id="28" name="TextBox 27">
            <a:extLst>
              <a:ext uri="{FF2B5EF4-FFF2-40B4-BE49-F238E27FC236}">
                <a16:creationId xmlns:a16="http://schemas.microsoft.com/office/drawing/2014/main" id="{CC53E120-FD12-E04B-8AA8-BEFBE482A761}"/>
              </a:ext>
            </a:extLst>
          </p:cNvPr>
          <p:cNvSpPr txBox="1"/>
          <p:nvPr/>
        </p:nvSpPr>
        <p:spPr>
          <a:xfrm>
            <a:off x="1805610" y="4868866"/>
            <a:ext cx="3210183" cy="1323439"/>
          </a:xfrm>
          <a:prstGeom prst="rect">
            <a:avLst/>
          </a:prstGeom>
          <a:noFill/>
        </p:spPr>
        <p:txBody>
          <a:bodyPr wrap="square" rtlCol="0">
            <a:spAutoFit/>
          </a:bodyPr>
          <a:lstStyle/>
          <a:p>
            <a:pPr algn="ctr"/>
            <a:r>
              <a:rPr lang="en-US" sz="4400" dirty="0">
                <a:solidFill>
                  <a:srgbClr val="30AAAF"/>
                </a:solidFill>
                <a:latin typeface="Impact" charset="0"/>
                <a:ea typeface="Impact" charset="0"/>
                <a:cs typeface="Impact" charset="0"/>
              </a:rPr>
              <a:t>114</a:t>
            </a:r>
          </a:p>
          <a:p>
            <a:pPr algn="ctr"/>
            <a:r>
              <a:rPr lang="en-US" dirty="0">
                <a:solidFill>
                  <a:schemeClr val="bg2">
                    <a:lumMod val="50000"/>
                  </a:schemeClr>
                </a:solidFill>
                <a:latin typeface="Avenir Light" charset="0"/>
                <a:ea typeface="Avenir Light" charset="0"/>
                <a:cs typeface="Avenir Light" charset="0"/>
              </a:rPr>
              <a:t>action-oriented recommendations</a:t>
            </a:r>
          </a:p>
        </p:txBody>
      </p:sp>
      <p:sp>
        <p:nvSpPr>
          <p:cNvPr id="29" name="TextBox 28">
            <a:extLst>
              <a:ext uri="{FF2B5EF4-FFF2-40B4-BE49-F238E27FC236}">
                <a16:creationId xmlns:a16="http://schemas.microsoft.com/office/drawing/2014/main" id="{04A84A17-320D-974C-A008-431923442B05}"/>
              </a:ext>
            </a:extLst>
          </p:cNvPr>
          <p:cNvSpPr txBox="1"/>
          <p:nvPr/>
        </p:nvSpPr>
        <p:spPr>
          <a:xfrm>
            <a:off x="4523308" y="4868866"/>
            <a:ext cx="1500597" cy="1046440"/>
          </a:xfrm>
          <a:prstGeom prst="rect">
            <a:avLst/>
          </a:prstGeom>
          <a:noFill/>
        </p:spPr>
        <p:txBody>
          <a:bodyPr wrap="square" rtlCol="0">
            <a:spAutoFit/>
          </a:bodyPr>
          <a:lstStyle/>
          <a:p>
            <a:pPr algn="ctr"/>
            <a:r>
              <a:rPr lang="en-US" sz="4400" dirty="0">
                <a:solidFill>
                  <a:srgbClr val="30AAAF"/>
                </a:solidFill>
                <a:latin typeface="Impact" charset="0"/>
                <a:ea typeface="Impact" charset="0"/>
                <a:cs typeface="Impact" charset="0"/>
              </a:rPr>
              <a:t>5</a:t>
            </a:r>
          </a:p>
          <a:p>
            <a:pPr algn="ctr"/>
            <a:r>
              <a:rPr lang="en-US" dirty="0">
                <a:solidFill>
                  <a:schemeClr val="bg2">
                    <a:lumMod val="50000"/>
                  </a:schemeClr>
                </a:solidFill>
                <a:latin typeface="Avenir Light" charset="0"/>
                <a:ea typeface="Avenir Light" charset="0"/>
                <a:cs typeface="Avenir Light" charset="0"/>
              </a:rPr>
              <a:t>levels</a:t>
            </a:r>
          </a:p>
        </p:txBody>
      </p:sp>
      <p:sp>
        <p:nvSpPr>
          <p:cNvPr id="11" name="Text Placeholder 6">
            <a:extLst>
              <a:ext uri="{FF2B5EF4-FFF2-40B4-BE49-F238E27FC236}">
                <a16:creationId xmlns:a16="http://schemas.microsoft.com/office/drawing/2014/main" id="{7F29BAD2-77FD-45B9-A918-FD45C256FB7D}"/>
              </a:ext>
            </a:extLst>
          </p:cNvPr>
          <p:cNvSpPr>
            <a:spLocks noGrp="1"/>
          </p:cNvSpPr>
          <p:nvPr>
            <p:ph type="body" sz="quarter" idx="13"/>
          </p:nvPr>
        </p:nvSpPr>
        <p:spPr>
          <a:xfrm>
            <a:off x="0" y="703577"/>
            <a:ext cx="11395494" cy="535706"/>
          </a:xfrm>
        </p:spPr>
        <p:txBody>
          <a:bodyPr/>
          <a:lstStyle/>
          <a:p>
            <a:r>
              <a:rPr lang="en-US" dirty="0"/>
              <a:t>Urban and Territorial Planning</a:t>
            </a:r>
            <a:endParaRPr lang="en-GB" dirty="0">
              <a:solidFill>
                <a:srgbClr val="5A90E3"/>
              </a:solidFill>
            </a:endParaRPr>
          </a:p>
        </p:txBody>
      </p:sp>
    </p:spTree>
    <p:extLst>
      <p:ext uri="{BB962C8B-B14F-4D97-AF65-F5344CB8AC3E}">
        <p14:creationId xmlns:p14="http://schemas.microsoft.com/office/powerpoint/2010/main" val="3463210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551463-EB86-B04F-A293-9832D751DB1F}"/>
              </a:ext>
            </a:extLst>
          </p:cNvPr>
          <p:cNvSpPr>
            <a:spLocks noGrp="1"/>
          </p:cNvSpPr>
          <p:nvPr>
            <p:ph type="title"/>
          </p:nvPr>
        </p:nvSpPr>
        <p:spPr>
          <a:xfrm>
            <a:off x="50461" y="-313"/>
            <a:ext cx="11393342" cy="703576"/>
          </a:xfrm>
        </p:spPr>
        <p:txBody>
          <a:bodyPr>
            <a:normAutofit/>
          </a:bodyPr>
          <a:lstStyle/>
          <a:p>
            <a:r>
              <a:rPr lang="en-US" dirty="0"/>
              <a:t>IG-UTP: Planning AT DIFFERENT LEVELS</a:t>
            </a:r>
            <a:endParaRPr lang="en-GB" dirty="0"/>
          </a:p>
        </p:txBody>
      </p:sp>
      <p:sp>
        <p:nvSpPr>
          <p:cNvPr id="7" name="Content Placeholder 4">
            <a:extLst>
              <a:ext uri="{FF2B5EF4-FFF2-40B4-BE49-F238E27FC236}">
                <a16:creationId xmlns:a16="http://schemas.microsoft.com/office/drawing/2014/main" id="{08DDDA14-85A7-430E-927E-FF704C70A969}"/>
              </a:ext>
            </a:extLst>
          </p:cNvPr>
          <p:cNvSpPr>
            <a:spLocks noGrp="1"/>
          </p:cNvSpPr>
          <p:nvPr>
            <p:ph idx="1"/>
          </p:nvPr>
        </p:nvSpPr>
        <p:spPr>
          <a:xfrm>
            <a:off x="905691" y="962526"/>
            <a:ext cx="10380618" cy="5331571"/>
          </a:xfrm>
        </p:spPr>
        <p:txBody>
          <a:bodyPr>
            <a:normAutofit lnSpcReduction="10000"/>
          </a:bodyPr>
          <a:lstStyle/>
          <a:p>
            <a:pPr marL="12693" lvl="0" indent="0">
              <a:lnSpc>
                <a:spcPct val="100000"/>
              </a:lnSpc>
              <a:spcBef>
                <a:spcPts val="0"/>
              </a:spcBef>
              <a:spcAft>
                <a:spcPts val="0"/>
              </a:spcAft>
              <a:buClrTx/>
              <a:buSzTx/>
              <a:buNone/>
              <a:defRPr/>
            </a:pPr>
            <a:r>
              <a:rPr lang="en-US" sz="2800" i="1" dirty="0">
                <a:solidFill>
                  <a:srgbClr val="00A1B1"/>
                </a:solidFill>
                <a:ea typeface="MS PGothic" pitchFamily="34" charset="-128"/>
                <a:cs typeface="Arial" panose="020B0604020202020204" pitchFamily="34" charset="0"/>
              </a:rPr>
              <a:t>Supranational and Transboundary Level: </a:t>
            </a:r>
          </a:p>
          <a:p>
            <a:pPr marL="12693" lvl="0" indent="0">
              <a:lnSpc>
                <a:spcPct val="100000"/>
              </a:lnSpc>
              <a:spcBef>
                <a:spcPts val="0"/>
              </a:spcBef>
              <a:spcAft>
                <a:spcPts val="0"/>
              </a:spcAft>
              <a:buClrTx/>
              <a:buSzTx/>
              <a:buNone/>
              <a:defRPr/>
            </a:pPr>
            <a:r>
              <a:rPr lang="en-US" sz="2800" i="1" dirty="0">
                <a:solidFill>
                  <a:srgbClr val="00A1B1"/>
                </a:solidFill>
                <a:ea typeface="MS PGothic" pitchFamily="34" charset="-128"/>
                <a:cs typeface="Arial" panose="020B0604020202020204" pitchFamily="34" charset="0"/>
              </a:rPr>
              <a:t>	</a:t>
            </a:r>
            <a:r>
              <a:rPr lang="en-US" sz="2400" dirty="0">
                <a:ea typeface="MS PGothic" pitchFamily="34" charset="-128"/>
                <a:cs typeface="Arial" panose="020B0604020202020204" pitchFamily="34" charset="0"/>
              </a:rPr>
              <a:t>Multinational regional strategies; Cross border regions; Management 	of shared resources </a:t>
            </a:r>
          </a:p>
          <a:p>
            <a:pPr marL="12693" lvl="0" indent="0">
              <a:lnSpc>
                <a:spcPct val="100000"/>
              </a:lnSpc>
              <a:spcBef>
                <a:spcPts val="0"/>
              </a:spcBef>
              <a:spcAft>
                <a:spcPts val="0"/>
              </a:spcAft>
              <a:buClrTx/>
              <a:buSzTx/>
              <a:buNone/>
              <a:defRPr/>
            </a:pPr>
            <a:r>
              <a:rPr lang="en-US" sz="2800" i="1" dirty="0">
                <a:solidFill>
                  <a:srgbClr val="00A1B1"/>
                </a:solidFill>
                <a:ea typeface="MS PGothic" pitchFamily="34" charset="-128"/>
                <a:cs typeface="Arial" panose="020B0604020202020204" pitchFamily="34" charset="0"/>
              </a:rPr>
              <a:t>National Level: </a:t>
            </a:r>
          </a:p>
          <a:p>
            <a:pPr marL="12693" lvl="0" indent="0">
              <a:lnSpc>
                <a:spcPct val="100000"/>
              </a:lnSpc>
              <a:spcBef>
                <a:spcPts val="0"/>
              </a:spcBef>
              <a:spcAft>
                <a:spcPts val="0"/>
              </a:spcAft>
              <a:buClrTx/>
              <a:buSzTx/>
              <a:buNone/>
              <a:defRPr/>
            </a:pPr>
            <a:r>
              <a:rPr lang="en-US" sz="2400" dirty="0">
                <a:ea typeface="MS PGothic" pitchFamily="34" charset="-128"/>
                <a:cs typeface="Arial" panose="020B0604020202020204" pitchFamily="34" charset="0"/>
              </a:rPr>
              <a:t>	National plans on planned economic poles infrastructure support</a:t>
            </a:r>
          </a:p>
          <a:p>
            <a:pPr marL="12693" lvl="0" indent="0">
              <a:lnSpc>
                <a:spcPct val="100000"/>
              </a:lnSpc>
              <a:spcBef>
                <a:spcPts val="0"/>
              </a:spcBef>
              <a:spcAft>
                <a:spcPts val="0"/>
              </a:spcAft>
              <a:buClrTx/>
              <a:buSzTx/>
              <a:buNone/>
              <a:defRPr/>
            </a:pPr>
            <a:r>
              <a:rPr lang="en-US" sz="2800" i="1" dirty="0">
                <a:solidFill>
                  <a:srgbClr val="00A1B1"/>
                </a:solidFill>
                <a:ea typeface="MS PGothic" pitchFamily="34" charset="-128"/>
                <a:cs typeface="Arial" panose="020B0604020202020204" pitchFamily="34" charset="0"/>
              </a:rPr>
              <a:t>City - Region and Metropolitan Level: </a:t>
            </a:r>
          </a:p>
          <a:p>
            <a:pPr marL="12693" lvl="0" indent="0">
              <a:lnSpc>
                <a:spcPct val="100000"/>
              </a:lnSpc>
              <a:spcBef>
                <a:spcPts val="0"/>
              </a:spcBef>
              <a:spcAft>
                <a:spcPts val="0"/>
              </a:spcAft>
              <a:buClrTx/>
              <a:buSzTx/>
              <a:buNone/>
              <a:defRPr/>
            </a:pPr>
            <a:r>
              <a:rPr lang="en-US" sz="2800" i="1" dirty="0">
                <a:solidFill>
                  <a:srgbClr val="00A1B1"/>
                </a:solidFill>
                <a:ea typeface="MS PGothic" pitchFamily="34" charset="-128"/>
                <a:cs typeface="Arial" panose="020B0604020202020204" pitchFamily="34" charset="0"/>
              </a:rPr>
              <a:t>	</a:t>
            </a:r>
            <a:r>
              <a:rPr lang="en-US" sz="2400" dirty="0">
                <a:ea typeface="MS PGothic" pitchFamily="34" charset="-128"/>
                <a:cs typeface="Arial" panose="020B0604020202020204" pitchFamily="34" charset="0"/>
              </a:rPr>
              <a:t>Sub-national regional plans to foster economic development, </a:t>
            </a:r>
          </a:p>
          <a:p>
            <a:pPr marL="12693" lvl="0" indent="0">
              <a:lnSpc>
                <a:spcPct val="100000"/>
              </a:lnSpc>
              <a:spcBef>
                <a:spcPts val="0"/>
              </a:spcBef>
              <a:spcAft>
                <a:spcPts val="0"/>
              </a:spcAft>
              <a:buClrTx/>
              <a:buSzTx/>
              <a:buNone/>
              <a:defRPr/>
            </a:pPr>
            <a:r>
              <a:rPr lang="en-US" sz="2400" dirty="0">
                <a:ea typeface="MS PGothic" pitchFamily="34" charset="-128"/>
                <a:cs typeface="Arial" panose="020B0604020202020204" pitchFamily="34" charset="0"/>
              </a:rPr>
              <a:t>	Addressing social spatial disparities.</a:t>
            </a:r>
          </a:p>
          <a:p>
            <a:pPr marL="12693" lvl="0" indent="0">
              <a:lnSpc>
                <a:spcPct val="100000"/>
              </a:lnSpc>
              <a:spcBef>
                <a:spcPts val="0"/>
              </a:spcBef>
              <a:spcAft>
                <a:spcPts val="0"/>
              </a:spcAft>
              <a:buClrTx/>
              <a:buSzTx/>
              <a:buNone/>
              <a:defRPr/>
            </a:pPr>
            <a:r>
              <a:rPr lang="en-US" sz="2800" i="1" dirty="0">
                <a:solidFill>
                  <a:srgbClr val="00A1B1"/>
                </a:solidFill>
                <a:ea typeface="MS PGothic" pitchFamily="34" charset="-128"/>
                <a:cs typeface="Arial" panose="020B0604020202020204" pitchFamily="34" charset="0"/>
              </a:rPr>
              <a:t>City Municipal Level: </a:t>
            </a:r>
          </a:p>
          <a:p>
            <a:pPr marL="186429" lvl="1" indent="0">
              <a:lnSpc>
                <a:spcPct val="100000"/>
              </a:lnSpc>
              <a:spcBef>
                <a:spcPts val="0"/>
              </a:spcBef>
              <a:spcAft>
                <a:spcPts val="0"/>
              </a:spcAft>
              <a:buClrTx/>
              <a:buNone/>
              <a:defRPr/>
            </a:pPr>
            <a:r>
              <a:rPr lang="en-US" sz="2400" dirty="0">
                <a:ea typeface="MS PGothic" pitchFamily="34" charset="-128"/>
                <a:cs typeface="Arial" panose="020B0604020202020204" pitchFamily="34" charset="0"/>
              </a:rPr>
              <a:t>	City development strategies to prioritize investments; land use plans; 	Urban extension and infill plans</a:t>
            </a:r>
          </a:p>
          <a:p>
            <a:pPr marL="12693" lvl="0" indent="0">
              <a:lnSpc>
                <a:spcPct val="100000"/>
              </a:lnSpc>
              <a:spcBef>
                <a:spcPts val="0"/>
              </a:spcBef>
              <a:spcAft>
                <a:spcPts val="0"/>
              </a:spcAft>
              <a:buClrTx/>
              <a:buSzTx/>
              <a:buNone/>
              <a:defRPr/>
            </a:pPr>
            <a:r>
              <a:rPr lang="en-US" sz="2800" i="1" dirty="0" err="1">
                <a:solidFill>
                  <a:srgbClr val="00A1B1"/>
                </a:solidFill>
                <a:ea typeface="MS PGothic" pitchFamily="34" charset="-128"/>
                <a:cs typeface="Arial" panose="020B0604020202020204" pitchFamily="34" charset="0"/>
              </a:rPr>
              <a:t>Neighbourhood</a:t>
            </a:r>
            <a:r>
              <a:rPr lang="en-US" sz="2800" i="1" dirty="0">
                <a:solidFill>
                  <a:srgbClr val="00A1B1"/>
                </a:solidFill>
                <a:ea typeface="MS PGothic" pitchFamily="34" charset="-128"/>
                <a:cs typeface="Arial" panose="020B0604020202020204" pitchFamily="34" charset="0"/>
              </a:rPr>
              <a:t> level: </a:t>
            </a:r>
          </a:p>
          <a:p>
            <a:pPr marL="12693" lvl="0" indent="0">
              <a:lnSpc>
                <a:spcPct val="100000"/>
              </a:lnSpc>
              <a:spcBef>
                <a:spcPts val="0"/>
              </a:spcBef>
              <a:spcAft>
                <a:spcPts val="0"/>
              </a:spcAft>
              <a:buClrTx/>
              <a:buSzTx/>
              <a:buNone/>
              <a:defRPr/>
            </a:pPr>
            <a:r>
              <a:rPr lang="en-US" sz="2800" i="1" dirty="0">
                <a:solidFill>
                  <a:srgbClr val="00A1B1"/>
                </a:solidFill>
                <a:ea typeface="MS PGothic" pitchFamily="34" charset="-128"/>
                <a:cs typeface="Arial" panose="020B0604020202020204" pitchFamily="34" charset="0"/>
              </a:rPr>
              <a:t>	</a:t>
            </a:r>
            <a:r>
              <a:rPr lang="en-US" sz="2400" dirty="0">
                <a:ea typeface="MS PGothic" pitchFamily="34" charset="-128"/>
                <a:cs typeface="Arial" panose="020B0604020202020204" pitchFamily="34" charset="0"/>
              </a:rPr>
              <a:t>Streets and public space plans to improve urban quality</a:t>
            </a:r>
            <a:endParaRPr lang="en-US" sz="2400" dirty="0">
              <a:solidFill>
                <a:srgbClr val="00A1B1"/>
              </a:solidFill>
              <a:ea typeface="MS PGothic" pitchFamily="34" charset="-128"/>
              <a:cs typeface="Arial" panose="020B0604020202020204" pitchFamily="34" charset="0"/>
            </a:endParaRPr>
          </a:p>
        </p:txBody>
      </p:sp>
    </p:spTree>
    <p:extLst>
      <p:ext uri="{BB962C8B-B14F-4D97-AF65-F5344CB8AC3E}">
        <p14:creationId xmlns:p14="http://schemas.microsoft.com/office/powerpoint/2010/main" val="1649103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1"/>
          <p:cNvPicPr>
            <a:picLocks noChangeAspect="1"/>
          </p:cNvPicPr>
          <p:nvPr/>
        </p:nvPicPr>
        <p:blipFill rotWithShape="1">
          <a:blip r:embed="rId3">
            <a:duotone>
              <a:schemeClr val="accent1">
                <a:shade val="45000"/>
                <a:satMod val="135000"/>
              </a:schemeClr>
              <a:prstClr val="white"/>
            </a:duotone>
            <a:alphaModFix amt="5000"/>
            <a:extLst>
              <a:ext uri="{28A0092B-C50C-407E-A947-70E740481C1C}">
                <a14:useLocalDpi xmlns:a14="http://schemas.microsoft.com/office/drawing/2010/main" val="0"/>
              </a:ext>
            </a:extLst>
          </a:blip>
          <a:srcRect/>
          <a:stretch/>
        </p:blipFill>
        <p:spPr>
          <a:xfrm>
            <a:off x="3495869" y="1095786"/>
            <a:ext cx="5200262" cy="5200262"/>
          </a:xfrm>
          <a:prstGeom prst="rect">
            <a:avLst/>
          </a:prstGeom>
        </p:spPr>
      </p:pic>
      <p:sp>
        <p:nvSpPr>
          <p:cNvPr id="2" name="Date Placeholder 1"/>
          <p:cNvSpPr>
            <a:spLocks noGrp="1"/>
          </p:cNvSpPr>
          <p:nvPr>
            <p:ph type="dt" sz="half" idx="10"/>
          </p:nvPr>
        </p:nvSpPr>
        <p:spPr/>
        <p:txBody>
          <a:bodyPr/>
          <a:lstStyle/>
          <a:p>
            <a:fld id="{661FE96B-46D1-F942-A138-DE26BED1C732}" type="datetime4">
              <a:rPr lang="en-US" smtClean="0"/>
              <a:t>November 24, 2019</a:t>
            </a:fld>
            <a:endParaRPr lang="en-US" dirty="0"/>
          </a:p>
        </p:txBody>
      </p:sp>
      <p:sp>
        <p:nvSpPr>
          <p:cNvPr id="4" name="Slide Number Placeholder 3"/>
          <p:cNvSpPr>
            <a:spLocks noGrp="1"/>
          </p:cNvSpPr>
          <p:nvPr>
            <p:ph type="sldNum" sz="quarter" idx="12"/>
          </p:nvPr>
        </p:nvSpPr>
        <p:spPr/>
        <p:txBody>
          <a:bodyPr/>
          <a:lstStyle/>
          <a:p>
            <a:fld id="{2CFC8E84-CF7F-2F4F-881B-8D7473850D40}" type="slidenum">
              <a:rPr lang="en-US" smtClean="0"/>
              <a:pPr/>
              <a:t>7</a:t>
            </a:fld>
            <a:endParaRPr lang="en-US"/>
          </a:p>
        </p:txBody>
      </p:sp>
      <p:sp>
        <p:nvSpPr>
          <p:cNvPr id="5" name="Title 4"/>
          <p:cNvSpPr>
            <a:spLocks noGrp="1"/>
          </p:cNvSpPr>
          <p:nvPr>
            <p:ph type="title"/>
          </p:nvPr>
        </p:nvSpPr>
        <p:spPr/>
        <p:txBody>
          <a:bodyPr/>
          <a:lstStyle/>
          <a:p>
            <a:r>
              <a:rPr lang="en-GB" dirty="0"/>
              <a:t>THE SDGs and their urban dimensions</a:t>
            </a:r>
          </a:p>
        </p:txBody>
      </p:sp>
      <p:pic>
        <p:nvPicPr>
          <p:cNvPr id="29" name="Content Placeholder 19">
            <a:extLst>
              <a:ext uri="{FF2B5EF4-FFF2-40B4-BE49-F238E27FC236}">
                <a16:creationId xmlns:a16="http://schemas.microsoft.com/office/drawing/2014/main" id="{AC51B318-3234-4CF4-AD9F-42D273F6E746}"/>
              </a:ext>
            </a:extLst>
          </p:cNvPr>
          <p:cNvPicPr>
            <a:picLocks noGrp="1" noChangeAspect="1"/>
          </p:cNvPicPr>
          <p:nvPr>
            <p:ph idx="1"/>
          </p:nvPr>
        </p:nvPicPr>
        <p:blipFill>
          <a:blip r:embed="rId4" cstate="email">
            <a:extLst>
              <a:ext uri="{28A0092B-C50C-407E-A947-70E740481C1C}">
                <a14:useLocalDpi xmlns:a14="http://schemas.microsoft.com/office/drawing/2010/main" val="0"/>
              </a:ext>
            </a:extLst>
          </a:blip>
          <a:stretch>
            <a:fillRect/>
          </a:stretch>
        </p:blipFill>
        <p:spPr>
          <a:xfrm>
            <a:off x="2234307" y="1234912"/>
            <a:ext cx="7476288" cy="4802353"/>
          </a:xfrm>
        </p:spPr>
      </p:pic>
      <p:sp>
        <p:nvSpPr>
          <p:cNvPr id="30" name="TextBox 29">
            <a:extLst>
              <a:ext uri="{FF2B5EF4-FFF2-40B4-BE49-F238E27FC236}">
                <a16:creationId xmlns:a16="http://schemas.microsoft.com/office/drawing/2014/main" id="{AD0110CD-D406-4C64-9291-8A26C700907D}"/>
              </a:ext>
            </a:extLst>
          </p:cNvPr>
          <p:cNvSpPr txBox="1"/>
          <p:nvPr/>
        </p:nvSpPr>
        <p:spPr>
          <a:xfrm>
            <a:off x="6495568" y="6221548"/>
            <a:ext cx="3615092" cy="207749"/>
          </a:xfrm>
          <a:prstGeom prst="rect">
            <a:avLst/>
          </a:prstGeom>
          <a:noFill/>
        </p:spPr>
        <p:txBody>
          <a:bodyPr wrap="none" rtlCol="0">
            <a:spAutoFit/>
          </a:bodyPr>
          <a:lstStyle/>
          <a:p>
            <a:pPr algn="r"/>
            <a:r>
              <a:rPr lang="en-US" sz="750" dirty="0">
                <a:solidFill>
                  <a:schemeClr val="bg1">
                    <a:lumMod val="50000"/>
                  </a:schemeClr>
                </a:solidFill>
                <a:latin typeface="+mj-lt"/>
              </a:rPr>
              <a:t>Source: UN-Habitat, 2017, A National Urban Policy for Liberia: Discussion Paper</a:t>
            </a:r>
            <a:endParaRPr lang="en-US" sz="750" i="1" dirty="0">
              <a:solidFill>
                <a:schemeClr val="bg1">
                  <a:lumMod val="50000"/>
                </a:schemeClr>
              </a:solidFill>
              <a:latin typeface="+mj-lt"/>
            </a:endParaRPr>
          </a:p>
        </p:txBody>
      </p:sp>
    </p:spTree>
    <p:extLst>
      <p:ext uri="{BB962C8B-B14F-4D97-AF65-F5344CB8AC3E}">
        <p14:creationId xmlns:p14="http://schemas.microsoft.com/office/powerpoint/2010/main" val="169558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1"/>
          <p:cNvPicPr>
            <a:picLocks noChangeAspect="1"/>
          </p:cNvPicPr>
          <p:nvPr/>
        </p:nvPicPr>
        <p:blipFill rotWithShape="1">
          <a:blip r:embed="rId3">
            <a:duotone>
              <a:schemeClr val="accent1">
                <a:shade val="45000"/>
                <a:satMod val="135000"/>
              </a:schemeClr>
              <a:prstClr val="white"/>
            </a:duotone>
            <a:alphaModFix amt="5000"/>
            <a:extLst>
              <a:ext uri="{28A0092B-C50C-407E-A947-70E740481C1C}">
                <a14:useLocalDpi xmlns:a14="http://schemas.microsoft.com/office/drawing/2010/main" val="0"/>
              </a:ext>
            </a:extLst>
          </a:blip>
          <a:srcRect/>
          <a:stretch/>
        </p:blipFill>
        <p:spPr>
          <a:xfrm>
            <a:off x="3495869" y="1095786"/>
            <a:ext cx="5200262" cy="5200262"/>
          </a:xfrm>
          <a:prstGeom prst="rect">
            <a:avLst/>
          </a:prstGeom>
        </p:spPr>
      </p:pic>
      <p:sp>
        <p:nvSpPr>
          <p:cNvPr id="2" name="Date Placeholder 1"/>
          <p:cNvSpPr>
            <a:spLocks noGrp="1"/>
          </p:cNvSpPr>
          <p:nvPr>
            <p:ph type="dt" sz="half" idx="10"/>
          </p:nvPr>
        </p:nvSpPr>
        <p:spPr/>
        <p:txBody>
          <a:bodyPr/>
          <a:lstStyle/>
          <a:p>
            <a:fld id="{661FE96B-46D1-F942-A138-DE26BED1C732}" type="datetime4">
              <a:rPr lang="en-US" smtClean="0"/>
              <a:t>November 24, 2019</a:t>
            </a:fld>
            <a:endParaRPr lang="en-US" dirty="0"/>
          </a:p>
        </p:txBody>
      </p:sp>
      <p:sp>
        <p:nvSpPr>
          <p:cNvPr id="4" name="Slide Number Placeholder 3"/>
          <p:cNvSpPr>
            <a:spLocks noGrp="1"/>
          </p:cNvSpPr>
          <p:nvPr>
            <p:ph type="sldNum" sz="quarter" idx="12"/>
          </p:nvPr>
        </p:nvSpPr>
        <p:spPr/>
        <p:txBody>
          <a:bodyPr/>
          <a:lstStyle/>
          <a:p>
            <a:fld id="{2CFC8E84-CF7F-2F4F-881B-8D7473850D40}" type="slidenum">
              <a:rPr lang="en-US" smtClean="0"/>
              <a:pPr/>
              <a:t>8</a:t>
            </a:fld>
            <a:endParaRPr lang="en-US"/>
          </a:p>
        </p:txBody>
      </p:sp>
      <p:sp>
        <p:nvSpPr>
          <p:cNvPr id="5" name="Title 4"/>
          <p:cNvSpPr>
            <a:spLocks noGrp="1"/>
          </p:cNvSpPr>
          <p:nvPr>
            <p:ph type="title"/>
          </p:nvPr>
        </p:nvSpPr>
        <p:spPr/>
        <p:txBody>
          <a:bodyPr/>
          <a:lstStyle/>
          <a:p>
            <a:r>
              <a:rPr lang="en-GB" dirty="0"/>
              <a:t>SDG 11: 10 TARGETS: 15 indicators</a:t>
            </a:r>
          </a:p>
        </p:txBody>
      </p:sp>
      <p:pic>
        <p:nvPicPr>
          <p:cNvPr id="10" name="Picture 9">
            <a:extLst>
              <a:ext uri="{FF2B5EF4-FFF2-40B4-BE49-F238E27FC236}">
                <a16:creationId xmlns:a16="http://schemas.microsoft.com/office/drawing/2014/main" id="{50136D8E-A2C3-41E0-A131-12F1295A6E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450" y="1474773"/>
            <a:ext cx="1283961" cy="1307961"/>
          </a:xfrm>
          <a:prstGeom prst="rect">
            <a:avLst/>
          </a:prstGeom>
        </p:spPr>
      </p:pic>
      <p:pic>
        <p:nvPicPr>
          <p:cNvPr id="11" name="Picture 10">
            <a:extLst>
              <a:ext uri="{FF2B5EF4-FFF2-40B4-BE49-F238E27FC236}">
                <a16:creationId xmlns:a16="http://schemas.microsoft.com/office/drawing/2014/main" id="{FE3EE0E2-7229-4187-856E-530A5D127A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2548" y="1474773"/>
            <a:ext cx="1283961" cy="1307961"/>
          </a:xfrm>
          <a:prstGeom prst="rect">
            <a:avLst/>
          </a:prstGeom>
        </p:spPr>
      </p:pic>
      <p:pic>
        <p:nvPicPr>
          <p:cNvPr id="12" name="Picture 11">
            <a:extLst>
              <a:ext uri="{FF2B5EF4-FFF2-40B4-BE49-F238E27FC236}">
                <a16:creationId xmlns:a16="http://schemas.microsoft.com/office/drawing/2014/main" id="{FF1CD47A-6BD8-45FA-8C63-4DE32F55AF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0646" y="1474773"/>
            <a:ext cx="1310708" cy="1307961"/>
          </a:xfrm>
          <a:prstGeom prst="rect">
            <a:avLst/>
          </a:prstGeom>
        </p:spPr>
      </p:pic>
      <p:pic>
        <p:nvPicPr>
          <p:cNvPr id="13" name="Picture 12">
            <a:extLst>
              <a:ext uri="{FF2B5EF4-FFF2-40B4-BE49-F238E27FC236}">
                <a16:creationId xmlns:a16="http://schemas.microsoft.com/office/drawing/2014/main" id="{0EF808EF-B244-4560-967E-D02696ACDD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5491" y="1474773"/>
            <a:ext cx="1310708" cy="1307961"/>
          </a:xfrm>
          <a:prstGeom prst="rect">
            <a:avLst/>
          </a:prstGeom>
        </p:spPr>
      </p:pic>
      <p:pic>
        <p:nvPicPr>
          <p:cNvPr id="14" name="Picture 13">
            <a:extLst>
              <a:ext uri="{FF2B5EF4-FFF2-40B4-BE49-F238E27FC236}">
                <a16:creationId xmlns:a16="http://schemas.microsoft.com/office/drawing/2014/main" id="{E3D99982-41F6-4B24-87D8-FF54B25FD8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90336" y="1474773"/>
            <a:ext cx="1283961" cy="1307961"/>
          </a:xfrm>
          <a:prstGeom prst="rect">
            <a:avLst/>
          </a:prstGeom>
        </p:spPr>
      </p:pic>
      <p:pic>
        <p:nvPicPr>
          <p:cNvPr id="15" name="Picture 14">
            <a:extLst>
              <a:ext uri="{FF2B5EF4-FFF2-40B4-BE49-F238E27FC236}">
                <a16:creationId xmlns:a16="http://schemas.microsoft.com/office/drawing/2014/main" id="{B7768052-9092-4174-BADE-6F9A3110E90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4449" y="3742226"/>
            <a:ext cx="1283961" cy="1307961"/>
          </a:xfrm>
          <a:prstGeom prst="rect">
            <a:avLst/>
          </a:prstGeom>
        </p:spPr>
      </p:pic>
      <p:pic>
        <p:nvPicPr>
          <p:cNvPr id="16" name="Picture 15">
            <a:extLst>
              <a:ext uri="{FF2B5EF4-FFF2-40B4-BE49-F238E27FC236}">
                <a16:creationId xmlns:a16="http://schemas.microsoft.com/office/drawing/2014/main" id="{DC1F3D47-9EE0-4DBD-8419-64241A0B073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92547" y="3742226"/>
            <a:ext cx="1310708" cy="1307961"/>
          </a:xfrm>
          <a:prstGeom prst="rect">
            <a:avLst/>
          </a:prstGeom>
        </p:spPr>
      </p:pic>
      <p:pic>
        <p:nvPicPr>
          <p:cNvPr id="17" name="Picture 16">
            <a:extLst>
              <a:ext uri="{FF2B5EF4-FFF2-40B4-BE49-F238E27FC236}">
                <a16:creationId xmlns:a16="http://schemas.microsoft.com/office/drawing/2014/main" id="{EB1BEB2B-016A-44C3-9745-7BECE44BB06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67392" y="3742226"/>
            <a:ext cx="1310708" cy="1307961"/>
          </a:xfrm>
          <a:prstGeom prst="rect">
            <a:avLst/>
          </a:prstGeom>
        </p:spPr>
      </p:pic>
      <p:pic>
        <p:nvPicPr>
          <p:cNvPr id="18" name="Picture 17">
            <a:extLst>
              <a:ext uri="{FF2B5EF4-FFF2-40B4-BE49-F238E27FC236}">
                <a16:creationId xmlns:a16="http://schemas.microsoft.com/office/drawing/2014/main" id="{3EACDA55-5DE1-4049-9779-396D3508548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42237" y="3742226"/>
            <a:ext cx="1283961" cy="1281267"/>
          </a:xfrm>
          <a:prstGeom prst="rect">
            <a:avLst/>
          </a:prstGeom>
        </p:spPr>
      </p:pic>
      <p:pic>
        <p:nvPicPr>
          <p:cNvPr id="19" name="Picture 18">
            <a:extLst>
              <a:ext uri="{FF2B5EF4-FFF2-40B4-BE49-F238E27FC236}">
                <a16:creationId xmlns:a16="http://schemas.microsoft.com/office/drawing/2014/main" id="{AD5AEBE4-D08F-412A-90E5-5941E7DB958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990336" y="3742226"/>
            <a:ext cx="1283961" cy="1281267"/>
          </a:xfrm>
          <a:prstGeom prst="rect">
            <a:avLst/>
          </a:prstGeom>
        </p:spPr>
      </p:pic>
      <p:sp>
        <p:nvSpPr>
          <p:cNvPr id="20" name="TextBox 19">
            <a:extLst>
              <a:ext uri="{FF2B5EF4-FFF2-40B4-BE49-F238E27FC236}">
                <a16:creationId xmlns:a16="http://schemas.microsoft.com/office/drawing/2014/main" id="{A63D3FD0-6018-44CE-9593-9BB13DCF9F43}"/>
              </a:ext>
            </a:extLst>
          </p:cNvPr>
          <p:cNvSpPr txBox="1"/>
          <p:nvPr/>
        </p:nvSpPr>
        <p:spPr>
          <a:xfrm>
            <a:off x="830463" y="2782734"/>
            <a:ext cx="1511931" cy="584775"/>
          </a:xfrm>
          <a:prstGeom prst="rect">
            <a:avLst/>
          </a:prstGeom>
          <a:noFill/>
        </p:spPr>
        <p:txBody>
          <a:bodyPr wrap="square" rtlCol="0">
            <a:spAutoFit/>
          </a:bodyPr>
          <a:lstStyle/>
          <a:p>
            <a:pPr algn="ctr"/>
            <a:r>
              <a:rPr lang="en-US" sz="1600" b="1" dirty="0"/>
              <a:t>Housing and slums</a:t>
            </a:r>
          </a:p>
        </p:txBody>
      </p:sp>
      <p:sp>
        <p:nvSpPr>
          <p:cNvPr id="21" name="TextBox 20">
            <a:extLst>
              <a:ext uri="{FF2B5EF4-FFF2-40B4-BE49-F238E27FC236}">
                <a16:creationId xmlns:a16="http://schemas.microsoft.com/office/drawing/2014/main" id="{062C065F-2C17-4B08-9EBF-445306BC2409}"/>
              </a:ext>
            </a:extLst>
          </p:cNvPr>
          <p:cNvSpPr txBox="1"/>
          <p:nvPr/>
        </p:nvSpPr>
        <p:spPr>
          <a:xfrm>
            <a:off x="3078562" y="2782733"/>
            <a:ext cx="1511931" cy="584775"/>
          </a:xfrm>
          <a:prstGeom prst="rect">
            <a:avLst/>
          </a:prstGeom>
          <a:noFill/>
        </p:spPr>
        <p:txBody>
          <a:bodyPr wrap="square" rtlCol="0">
            <a:spAutoFit/>
          </a:bodyPr>
          <a:lstStyle/>
          <a:p>
            <a:pPr algn="ctr"/>
            <a:r>
              <a:rPr lang="en-US" sz="1600" b="1" dirty="0"/>
              <a:t>Suitable transport</a:t>
            </a:r>
          </a:p>
        </p:txBody>
      </p:sp>
      <p:sp>
        <p:nvSpPr>
          <p:cNvPr id="22" name="TextBox 21">
            <a:extLst>
              <a:ext uri="{FF2B5EF4-FFF2-40B4-BE49-F238E27FC236}">
                <a16:creationId xmlns:a16="http://schemas.microsoft.com/office/drawing/2014/main" id="{FDEF0256-F6B4-4906-BDB2-A65C98E97ACA}"/>
              </a:ext>
            </a:extLst>
          </p:cNvPr>
          <p:cNvSpPr txBox="1"/>
          <p:nvPr/>
        </p:nvSpPr>
        <p:spPr>
          <a:xfrm>
            <a:off x="5326661" y="2782732"/>
            <a:ext cx="1511931" cy="584775"/>
          </a:xfrm>
          <a:prstGeom prst="rect">
            <a:avLst/>
          </a:prstGeom>
          <a:noFill/>
        </p:spPr>
        <p:txBody>
          <a:bodyPr wrap="square" rtlCol="0">
            <a:spAutoFit/>
          </a:bodyPr>
          <a:lstStyle/>
          <a:p>
            <a:pPr algn="ctr"/>
            <a:r>
              <a:rPr lang="en-US" sz="1600" b="1" dirty="0"/>
              <a:t>Participatory planning</a:t>
            </a:r>
          </a:p>
        </p:txBody>
      </p:sp>
      <p:sp>
        <p:nvSpPr>
          <p:cNvPr id="23" name="TextBox 22">
            <a:extLst>
              <a:ext uri="{FF2B5EF4-FFF2-40B4-BE49-F238E27FC236}">
                <a16:creationId xmlns:a16="http://schemas.microsoft.com/office/drawing/2014/main" id="{01D527D0-23F3-4DA6-98BE-BCA706E466D1}"/>
              </a:ext>
            </a:extLst>
          </p:cNvPr>
          <p:cNvSpPr txBox="1"/>
          <p:nvPr/>
        </p:nvSpPr>
        <p:spPr>
          <a:xfrm>
            <a:off x="7614879" y="2796864"/>
            <a:ext cx="1511931" cy="584775"/>
          </a:xfrm>
          <a:prstGeom prst="rect">
            <a:avLst/>
          </a:prstGeom>
          <a:noFill/>
        </p:spPr>
        <p:txBody>
          <a:bodyPr wrap="square" rtlCol="0">
            <a:spAutoFit/>
          </a:bodyPr>
          <a:lstStyle/>
          <a:p>
            <a:pPr algn="ctr"/>
            <a:r>
              <a:rPr lang="en-US" sz="1600" b="1" dirty="0"/>
              <a:t>Cultural heritage</a:t>
            </a:r>
          </a:p>
        </p:txBody>
      </p:sp>
      <p:sp>
        <p:nvSpPr>
          <p:cNvPr id="24" name="TextBox 23">
            <a:extLst>
              <a:ext uri="{FF2B5EF4-FFF2-40B4-BE49-F238E27FC236}">
                <a16:creationId xmlns:a16="http://schemas.microsoft.com/office/drawing/2014/main" id="{7B062DA5-88DC-43E2-8CE1-C5C82F5DC2E9}"/>
              </a:ext>
            </a:extLst>
          </p:cNvPr>
          <p:cNvSpPr txBox="1"/>
          <p:nvPr/>
        </p:nvSpPr>
        <p:spPr>
          <a:xfrm>
            <a:off x="9876350" y="2782732"/>
            <a:ext cx="1511931" cy="584775"/>
          </a:xfrm>
          <a:prstGeom prst="rect">
            <a:avLst/>
          </a:prstGeom>
          <a:noFill/>
        </p:spPr>
        <p:txBody>
          <a:bodyPr wrap="square" rtlCol="0">
            <a:spAutoFit/>
          </a:bodyPr>
          <a:lstStyle/>
          <a:p>
            <a:pPr algn="ctr"/>
            <a:r>
              <a:rPr lang="en-US" sz="1600" b="1" dirty="0"/>
              <a:t>Disaster and risk reduction</a:t>
            </a:r>
          </a:p>
        </p:txBody>
      </p:sp>
      <p:sp>
        <p:nvSpPr>
          <p:cNvPr id="25" name="TextBox 24">
            <a:extLst>
              <a:ext uri="{FF2B5EF4-FFF2-40B4-BE49-F238E27FC236}">
                <a16:creationId xmlns:a16="http://schemas.microsoft.com/office/drawing/2014/main" id="{0FE343C5-CF59-445D-92C6-FBB708AA4C2F}"/>
              </a:ext>
            </a:extLst>
          </p:cNvPr>
          <p:cNvSpPr txBox="1"/>
          <p:nvPr/>
        </p:nvSpPr>
        <p:spPr>
          <a:xfrm>
            <a:off x="830463" y="5050187"/>
            <a:ext cx="1511931" cy="830997"/>
          </a:xfrm>
          <a:prstGeom prst="rect">
            <a:avLst/>
          </a:prstGeom>
          <a:noFill/>
        </p:spPr>
        <p:txBody>
          <a:bodyPr wrap="square" rtlCol="0">
            <a:spAutoFit/>
          </a:bodyPr>
          <a:lstStyle/>
          <a:p>
            <a:pPr algn="ctr"/>
            <a:r>
              <a:rPr lang="en-US" sz="1600" b="1" dirty="0"/>
              <a:t>Air quality and waste management</a:t>
            </a:r>
          </a:p>
        </p:txBody>
      </p:sp>
      <p:sp>
        <p:nvSpPr>
          <p:cNvPr id="26" name="TextBox 25">
            <a:extLst>
              <a:ext uri="{FF2B5EF4-FFF2-40B4-BE49-F238E27FC236}">
                <a16:creationId xmlns:a16="http://schemas.microsoft.com/office/drawing/2014/main" id="{BCC36D1A-4B89-4A34-ADC7-F9C35FCABBE7}"/>
              </a:ext>
            </a:extLst>
          </p:cNvPr>
          <p:cNvSpPr txBox="1"/>
          <p:nvPr/>
        </p:nvSpPr>
        <p:spPr>
          <a:xfrm>
            <a:off x="3078562" y="5050186"/>
            <a:ext cx="1511931" cy="338554"/>
          </a:xfrm>
          <a:prstGeom prst="rect">
            <a:avLst/>
          </a:prstGeom>
          <a:noFill/>
        </p:spPr>
        <p:txBody>
          <a:bodyPr wrap="square" rtlCol="0">
            <a:spAutoFit/>
          </a:bodyPr>
          <a:lstStyle/>
          <a:p>
            <a:pPr algn="ctr"/>
            <a:r>
              <a:rPr lang="en-US" sz="1600" b="1" dirty="0"/>
              <a:t>Public spaces</a:t>
            </a:r>
          </a:p>
        </p:txBody>
      </p:sp>
      <p:sp>
        <p:nvSpPr>
          <p:cNvPr id="27" name="TextBox 26">
            <a:extLst>
              <a:ext uri="{FF2B5EF4-FFF2-40B4-BE49-F238E27FC236}">
                <a16:creationId xmlns:a16="http://schemas.microsoft.com/office/drawing/2014/main" id="{DFAACA0A-BF2C-4C7D-8803-D71C2ACD9435}"/>
              </a:ext>
            </a:extLst>
          </p:cNvPr>
          <p:cNvSpPr txBox="1"/>
          <p:nvPr/>
        </p:nvSpPr>
        <p:spPr>
          <a:xfrm>
            <a:off x="5326661" y="5050185"/>
            <a:ext cx="1511931" cy="830997"/>
          </a:xfrm>
          <a:prstGeom prst="rect">
            <a:avLst/>
          </a:prstGeom>
          <a:noFill/>
        </p:spPr>
        <p:txBody>
          <a:bodyPr wrap="square" rtlCol="0">
            <a:spAutoFit/>
          </a:bodyPr>
          <a:lstStyle/>
          <a:p>
            <a:pPr algn="ctr"/>
            <a:r>
              <a:rPr lang="en-US" sz="1600" b="1" dirty="0"/>
              <a:t>Rural-urban and regional planning</a:t>
            </a:r>
          </a:p>
        </p:txBody>
      </p:sp>
      <p:sp>
        <p:nvSpPr>
          <p:cNvPr id="28" name="TextBox 27">
            <a:extLst>
              <a:ext uri="{FF2B5EF4-FFF2-40B4-BE49-F238E27FC236}">
                <a16:creationId xmlns:a16="http://schemas.microsoft.com/office/drawing/2014/main" id="{AEB51FB6-0B73-4E05-B891-E7EE9998A0BE}"/>
              </a:ext>
            </a:extLst>
          </p:cNvPr>
          <p:cNvSpPr txBox="1"/>
          <p:nvPr/>
        </p:nvSpPr>
        <p:spPr>
          <a:xfrm>
            <a:off x="7614879" y="5064317"/>
            <a:ext cx="1511931" cy="830997"/>
          </a:xfrm>
          <a:prstGeom prst="rect">
            <a:avLst/>
          </a:prstGeom>
          <a:noFill/>
        </p:spPr>
        <p:txBody>
          <a:bodyPr wrap="square" rtlCol="0">
            <a:spAutoFit/>
          </a:bodyPr>
          <a:lstStyle/>
          <a:p>
            <a:pPr algn="ctr"/>
            <a:r>
              <a:rPr lang="en-US" sz="1600" b="1" dirty="0"/>
              <a:t>Mitigation of climate change and resilience</a:t>
            </a:r>
          </a:p>
        </p:txBody>
      </p:sp>
      <p:sp>
        <p:nvSpPr>
          <p:cNvPr id="29" name="TextBox 28">
            <a:extLst>
              <a:ext uri="{FF2B5EF4-FFF2-40B4-BE49-F238E27FC236}">
                <a16:creationId xmlns:a16="http://schemas.microsoft.com/office/drawing/2014/main" id="{F876DD87-D5BD-45B0-8292-E342B96E89F2}"/>
              </a:ext>
            </a:extLst>
          </p:cNvPr>
          <p:cNvSpPr txBox="1"/>
          <p:nvPr/>
        </p:nvSpPr>
        <p:spPr>
          <a:xfrm>
            <a:off x="9876350" y="5050185"/>
            <a:ext cx="1511931" cy="584775"/>
          </a:xfrm>
          <a:prstGeom prst="rect">
            <a:avLst/>
          </a:prstGeom>
          <a:noFill/>
        </p:spPr>
        <p:txBody>
          <a:bodyPr wrap="square" rtlCol="0">
            <a:spAutoFit/>
          </a:bodyPr>
          <a:lstStyle/>
          <a:p>
            <a:pPr algn="ctr"/>
            <a:r>
              <a:rPr lang="en-US" sz="1600" b="1" dirty="0"/>
              <a:t>LDCs support - Buildings</a:t>
            </a:r>
          </a:p>
        </p:txBody>
      </p:sp>
    </p:spTree>
    <p:extLst>
      <p:ext uri="{BB962C8B-B14F-4D97-AF65-F5344CB8AC3E}">
        <p14:creationId xmlns:p14="http://schemas.microsoft.com/office/powerpoint/2010/main" val="30817463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20170115_V2_Session 2_MIT Metro Lab API Course_Lessons from the New Urban Agenda and the UN-Habitat MetroHUB_Remy Sietchiping_Compressed" id="{A04E8D02-271E-2243-823F-7CA09BCCF3A1}" vid="{B74C52B7-9AEF-8946-B841-AAB0398EF8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20170209_Liberia_Demographics Dynamics and NUP_RW</Template>
  <TotalTime>11061</TotalTime>
  <Words>1538</Words>
  <Application>Microsoft Office PowerPoint</Application>
  <PresentationFormat>Widescreen</PresentationFormat>
  <Paragraphs>188</Paragraphs>
  <Slides>16</Slides>
  <Notes>12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16</vt:i4>
      </vt:variant>
    </vt:vector>
  </HeadingPairs>
  <TitlesOfParts>
    <vt:vector size="31" baseType="lpstr">
      <vt:lpstr>Arial</vt:lpstr>
      <vt:lpstr>Avenir Light</vt:lpstr>
      <vt:lpstr>Calibri</vt:lpstr>
      <vt:lpstr>Frutiger LT Std 55 Roman</vt:lpstr>
      <vt:lpstr>FrutigerLTStd-Black</vt:lpstr>
      <vt:lpstr>FrutigerLTStd-Bold</vt:lpstr>
      <vt:lpstr>FrutigerLTStd-BoldItalic</vt:lpstr>
      <vt:lpstr>FrutigerLTStd-ExtraBlackCn</vt:lpstr>
      <vt:lpstr>FrutigerLTStd-Roman</vt:lpstr>
      <vt:lpstr>Impact</vt:lpstr>
      <vt:lpstr>Tw Cen MT</vt:lpstr>
      <vt:lpstr>Tw Cen MT Condensed</vt:lpstr>
      <vt:lpstr>Wingdings</vt:lpstr>
      <vt:lpstr>Wingdings 3</vt:lpstr>
      <vt:lpstr>Integral</vt:lpstr>
      <vt:lpstr>URBAN agendas: an ESSENTIAL TOOL FOR sustainable development</vt:lpstr>
      <vt:lpstr>urbanization globally</vt:lpstr>
      <vt:lpstr>Urbanization globally</vt:lpstr>
      <vt:lpstr>Global trends</vt:lpstr>
      <vt:lpstr>Urbanization challenges</vt:lpstr>
      <vt:lpstr>IG-UTP: GLOBAL CONSENSUS ON IMPORTANCE OF planning</vt:lpstr>
      <vt:lpstr>IG-UTP: Planning AT DIFFERENT LEVELS</vt:lpstr>
      <vt:lpstr>THE SDGs and their urban dimensions</vt:lpstr>
      <vt:lpstr>SDG 11: 10 TARGETS: 15 indicators</vt:lpstr>
      <vt:lpstr>PowerPoint Presentation</vt:lpstr>
      <vt:lpstr>Opportunities and challenges of the global agendas</vt:lpstr>
      <vt:lpstr>NATIONAL URBAN POLICies</vt:lpstr>
      <vt:lpstr>NATIONAL URBAN POLICIES</vt:lpstr>
      <vt:lpstr>Selected NUP tools</vt:lpstr>
      <vt:lpstr>National urban policies: recent developments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Kinyanjui</dc:creator>
  <cp:lastModifiedBy>Shipra Narang Suri</cp:lastModifiedBy>
  <cp:revision>699</cp:revision>
  <cp:lastPrinted>2018-04-15T11:55:18Z</cp:lastPrinted>
  <dcterms:created xsi:type="dcterms:W3CDTF">2017-02-08T19:05:36Z</dcterms:created>
  <dcterms:modified xsi:type="dcterms:W3CDTF">2019-11-25T05:07:57Z</dcterms:modified>
</cp:coreProperties>
</file>